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71" r:id="rId10"/>
    <p:sldId id="272" r:id="rId11"/>
    <p:sldId id="273" r:id="rId12"/>
    <p:sldId id="292" r:id="rId13"/>
    <p:sldId id="293" r:id="rId14"/>
    <p:sldId id="294" r:id="rId15"/>
    <p:sldId id="275" r:id="rId16"/>
    <p:sldId id="274" r:id="rId17"/>
    <p:sldId id="276" r:id="rId18"/>
    <p:sldId id="277" r:id="rId19"/>
    <p:sldId id="278" r:id="rId20"/>
    <p:sldId id="279" r:id="rId21"/>
    <p:sldId id="265" r:id="rId22"/>
    <p:sldId id="266" r:id="rId23"/>
    <p:sldId id="267" r:id="rId24"/>
    <p:sldId id="268" r:id="rId25"/>
    <p:sldId id="269" r:id="rId26"/>
    <p:sldId id="270" r:id="rId27"/>
    <p:sldId id="280" r:id="rId28"/>
    <p:sldId id="281" r:id="rId29"/>
    <p:sldId id="282" r:id="rId30"/>
    <p:sldId id="283" r:id="rId31"/>
    <p:sldId id="284" r:id="rId32"/>
    <p:sldId id="285" r:id="rId33"/>
    <p:sldId id="286" r:id="rId34"/>
    <p:sldId id="287" r:id="rId35"/>
    <p:sldId id="288" r:id="rId36"/>
    <p:sldId id="289" r:id="rId37"/>
    <p:sldId id="291" r:id="rId38"/>
    <p:sldId id="290"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554"/>
    <p:restoredTop sz="95946"/>
  </p:normalViewPr>
  <p:slideViewPr>
    <p:cSldViewPr snapToGrid="0">
      <p:cViewPr varScale="1">
        <p:scale>
          <a:sx n="64" d="100"/>
          <a:sy n="64" d="100"/>
        </p:scale>
        <p:origin x="40" y="26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411D3D-FDB0-2DBC-B862-4006C9F06DF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0459C5-EF30-EDC1-387E-24E3204F7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FF374D-5949-2AED-009F-2355A95714E6}"/>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5" name="Espace réservé du pied de page 4">
            <a:extLst>
              <a:ext uri="{FF2B5EF4-FFF2-40B4-BE49-F238E27FC236}">
                <a16:creationId xmlns:a16="http://schemas.microsoft.com/office/drawing/2014/main" id="{AA45BC8A-B838-A899-B476-3FD910E7DF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7FE3D6-56A9-BD4E-871F-2CB4FE5ECFC4}"/>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203007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8D26F-E59E-38FE-883F-6713ADA2A0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CFF926-9F11-0D4A-967E-E85CA0ADEAF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1E1457-0509-2375-CF78-ECC1326A803E}"/>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5" name="Espace réservé du pied de page 4">
            <a:extLst>
              <a:ext uri="{FF2B5EF4-FFF2-40B4-BE49-F238E27FC236}">
                <a16:creationId xmlns:a16="http://schemas.microsoft.com/office/drawing/2014/main" id="{3DF5E3C5-1014-65C3-6478-FA6D79C15E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037B2C-A193-C3A4-AE42-7BB653EA3AF2}"/>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354350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7EEEE7-932E-AA60-D7E2-5B9EB61BF80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EBE9F97-9335-5208-9684-DC2537327EC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D94155-0EB5-CBB6-D9A1-B02972B820F8}"/>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5" name="Espace réservé du pied de page 4">
            <a:extLst>
              <a:ext uri="{FF2B5EF4-FFF2-40B4-BE49-F238E27FC236}">
                <a16:creationId xmlns:a16="http://schemas.microsoft.com/office/drawing/2014/main" id="{E6FB5C23-6569-640C-A344-C2FE249935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1EB5A4-5876-017A-32E2-569E741065F5}"/>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209605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F6D28-6F76-0E84-C997-DB0D723BA8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81DBAF-A99E-12CB-B582-98B9E5139D4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C82604-40AD-922D-DF9E-BE0301489322}"/>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5" name="Espace réservé du pied de page 4">
            <a:extLst>
              <a:ext uri="{FF2B5EF4-FFF2-40B4-BE49-F238E27FC236}">
                <a16:creationId xmlns:a16="http://schemas.microsoft.com/office/drawing/2014/main" id="{D52C48EA-AEFA-5788-5452-82159A8D40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C16EFD-C400-803E-2167-9CBDABC72C21}"/>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381912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06EBA-A2AC-EEF1-605D-CFC416E4D77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9D428C-3A9D-1389-D35F-CC91EBACA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5A967B8-8C33-33AC-EEC1-754605810624}"/>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5" name="Espace réservé du pied de page 4">
            <a:extLst>
              <a:ext uri="{FF2B5EF4-FFF2-40B4-BE49-F238E27FC236}">
                <a16:creationId xmlns:a16="http://schemas.microsoft.com/office/drawing/2014/main" id="{008BD68D-4AB1-9AC9-2FD2-B4C43693E7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AF2588-A8C8-D72C-18DB-D90F36D8942B}"/>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128644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E17AB-8151-231D-9D47-9C4F6823407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2553BA-CE7A-7DF1-9CCF-F41328ABFF5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03BDD17-57F8-774E-1379-B1B2847848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E5F668A-9F64-99D1-0C85-C28CB0F65636}"/>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6" name="Espace réservé du pied de page 5">
            <a:extLst>
              <a:ext uri="{FF2B5EF4-FFF2-40B4-BE49-F238E27FC236}">
                <a16:creationId xmlns:a16="http://schemas.microsoft.com/office/drawing/2014/main" id="{709E5B0C-FECD-2B89-029D-E942072DBF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86BCB9-0920-D179-0C5F-5FDF2D94DF9E}"/>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90486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9A68E-5B76-CED6-89CF-E2907F22AE2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A9D40A-9460-A6A3-923D-106CEA351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296671-526D-EC7A-0820-0C9C5F98197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9A8471-BCE6-0F49-FC13-E1F9A9540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85BAB83-A9A0-0037-77D7-7674B0E7C3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BB37F3-60EA-AB96-BF1B-5ACE310805AE}"/>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8" name="Espace réservé du pied de page 7">
            <a:extLst>
              <a:ext uri="{FF2B5EF4-FFF2-40B4-BE49-F238E27FC236}">
                <a16:creationId xmlns:a16="http://schemas.microsoft.com/office/drawing/2014/main" id="{82B05AB2-0115-E06F-766E-417151DD01F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809C5E-CB87-96EB-27D3-2E31356593A7}"/>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186744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EF9C0-8333-9462-ACB9-82B3F35003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D3271D7-4DA1-ACAE-9507-164F667A70DB}"/>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4" name="Espace réservé du pied de page 3">
            <a:extLst>
              <a:ext uri="{FF2B5EF4-FFF2-40B4-BE49-F238E27FC236}">
                <a16:creationId xmlns:a16="http://schemas.microsoft.com/office/drawing/2014/main" id="{03E3B318-EB20-E4E6-0B20-E2DF353AE95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7D78196-A1A9-4DCB-EF3D-4F69377096AF}"/>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205500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CBDB45-86C1-9C01-A042-87586462C1DE}"/>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3" name="Espace réservé du pied de page 2">
            <a:extLst>
              <a:ext uri="{FF2B5EF4-FFF2-40B4-BE49-F238E27FC236}">
                <a16:creationId xmlns:a16="http://schemas.microsoft.com/office/drawing/2014/main" id="{EC9787D1-A32D-FAB0-C71F-FD71E312A63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029B9B-4FFA-D4A3-6849-01AF3612C38D}"/>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178254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A90AD-BDFA-4E96-0D57-C209AD85D5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85448C-95C1-B369-13DB-20BCEA0F0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E28A08-10C5-1C02-4BDC-89325540B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4DF1D91-DCF7-E0DD-1877-C6AC882F9848}"/>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6" name="Espace réservé du pied de page 5">
            <a:extLst>
              <a:ext uri="{FF2B5EF4-FFF2-40B4-BE49-F238E27FC236}">
                <a16:creationId xmlns:a16="http://schemas.microsoft.com/office/drawing/2014/main" id="{16D6B026-AD40-CFCA-E5BE-9A073511AE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EEFF03-9318-9436-FE2C-789361C0EFAE}"/>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284425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C0315-ED49-4A61-9030-C9DFBAE475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6EBA0B-A113-AC53-9902-B5CCF7317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193A47-51B2-7EBA-63DA-91357C023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DF9594F-A07F-5BC6-70D6-CC6A932E1FD1}"/>
              </a:ext>
            </a:extLst>
          </p:cNvPr>
          <p:cNvSpPr>
            <a:spLocks noGrp="1"/>
          </p:cNvSpPr>
          <p:nvPr>
            <p:ph type="dt" sz="half" idx="10"/>
          </p:nvPr>
        </p:nvSpPr>
        <p:spPr/>
        <p:txBody>
          <a:bodyPr/>
          <a:lstStyle/>
          <a:p>
            <a:fld id="{A4DC53DB-F6B2-CB42-A80B-87B7D36C35F9}" type="datetimeFigureOut">
              <a:rPr lang="fr-FR" smtClean="0"/>
              <a:t>07/12/2024</a:t>
            </a:fld>
            <a:endParaRPr lang="fr-FR"/>
          </a:p>
        </p:txBody>
      </p:sp>
      <p:sp>
        <p:nvSpPr>
          <p:cNvPr id="6" name="Espace réservé du pied de page 5">
            <a:extLst>
              <a:ext uri="{FF2B5EF4-FFF2-40B4-BE49-F238E27FC236}">
                <a16:creationId xmlns:a16="http://schemas.microsoft.com/office/drawing/2014/main" id="{EF9A047A-5FEE-D9E6-D6BB-7A66FB7E25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77C07E-1200-30C0-662C-8DC28A35A383}"/>
              </a:ext>
            </a:extLst>
          </p:cNvPr>
          <p:cNvSpPr>
            <a:spLocks noGrp="1"/>
          </p:cNvSpPr>
          <p:nvPr>
            <p:ph type="sldNum" sz="quarter" idx="12"/>
          </p:nvPr>
        </p:nvSpPr>
        <p:spPr/>
        <p:txBody>
          <a:bodyPr/>
          <a:lstStyle/>
          <a:p>
            <a:fld id="{11CA8170-57CD-684D-93FB-25E580364306}" type="slidenum">
              <a:rPr lang="fr-FR" smtClean="0"/>
              <a:t>‹N°›</a:t>
            </a:fld>
            <a:endParaRPr lang="fr-FR"/>
          </a:p>
        </p:txBody>
      </p:sp>
    </p:spTree>
    <p:extLst>
      <p:ext uri="{BB962C8B-B14F-4D97-AF65-F5344CB8AC3E}">
        <p14:creationId xmlns:p14="http://schemas.microsoft.com/office/powerpoint/2010/main" val="252774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98399C-1268-B30F-33EF-259BC3E46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A3A28F-85F9-CDBB-F09A-D974CC40F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45BF7C-4B47-DBEC-3CCF-65351F761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C53DB-F6B2-CB42-A80B-87B7D36C35F9}" type="datetimeFigureOut">
              <a:rPr lang="fr-FR" smtClean="0"/>
              <a:t>07/12/2024</a:t>
            </a:fld>
            <a:endParaRPr lang="fr-FR"/>
          </a:p>
        </p:txBody>
      </p:sp>
      <p:sp>
        <p:nvSpPr>
          <p:cNvPr id="5" name="Espace réservé du pied de page 4">
            <a:extLst>
              <a:ext uri="{FF2B5EF4-FFF2-40B4-BE49-F238E27FC236}">
                <a16:creationId xmlns:a16="http://schemas.microsoft.com/office/drawing/2014/main" id="{1E2B9736-376D-FCB4-EA82-84051956B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396D0CD-038F-F74F-EC81-D9C126884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A8170-57CD-684D-93FB-25E580364306}" type="slidenum">
              <a:rPr lang="fr-FR" smtClean="0"/>
              <a:t>‹N°›</a:t>
            </a:fld>
            <a:endParaRPr lang="fr-FR"/>
          </a:p>
        </p:txBody>
      </p:sp>
    </p:spTree>
    <p:extLst>
      <p:ext uri="{BB962C8B-B14F-4D97-AF65-F5344CB8AC3E}">
        <p14:creationId xmlns:p14="http://schemas.microsoft.com/office/powerpoint/2010/main" val="331554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E4BE0-39BC-73A5-C813-95B796006644}"/>
              </a:ext>
            </a:extLst>
          </p:cNvPr>
          <p:cNvSpPr>
            <a:spLocks noGrp="1"/>
          </p:cNvSpPr>
          <p:nvPr>
            <p:ph type="ctrTitle"/>
          </p:nvPr>
        </p:nvSpPr>
        <p:spPr/>
        <p:txBody>
          <a:bodyPr>
            <a:normAutofit/>
          </a:bodyPr>
          <a:lstStyle/>
          <a:p>
            <a:pPr indent="179705"/>
            <a:r>
              <a:rPr lang="fr-FR" sz="3000" kern="100" cap="small"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Avec tant de reflets mélangés à travers le miroir</a:t>
            </a:r>
            <a:br>
              <a:rPr lang="fr-FR" sz="30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br>
            <a:br>
              <a:rPr lang="fr-FR" sz="30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br>
            <a:endParaRPr lang="fr-FR" sz="3000" noProof="0" dirty="0"/>
          </a:p>
        </p:txBody>
      </p:sp>
      <p:sp>
        <p:nvSpPr>
          <p:cNvPr id="3" name="Sous-titre 2">
            <a:extLst>
              <a:ext uri="{FF2B5EF4-FFF2-40B4-BE49-F238E27FC236}">
                <a16:creationId xmlns:a16="http://schemas.microsoft.com/office/drawing/2014/main" id="{D53BA52A-0E8A-0F60-CA1D-D74AB8F0A0AD}"/>
              </a:ext>
            </a:extLst>
          </p:cNvPr>
          <p:cNvSpPr>
            <a:spLocks noGrp="1"/>
          </p:cNvSpPr>
          <p:nvPr>
            <p:ph type="subTitle" idx="1"/>
          </p:nvPr>
        </p:nvSpPr>
        <p:spPr/>
        <p:txBody>
          <a:bodyPr>
            <a:normAutofit/>
          </a:bodyPr>
          <a:lstStyle/>
          <a:p>
            <a:r>
              <a:rPr lang="fr-FR" sz="2000" i="1" kern="100" cap="small"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Communication 7 décembre 2024 • Paris Nanterre</a:t>
            </a:r>
          </a:p>
          <a:p>
            <a:endParaRPr lang="fr-FR" sz="2000" i="1" kern="100" cap="small"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r>
              <a:rPr lang="fr-FR" sz="2000" i="1" kern="100" cap="small"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Christophe Bident – Arnaud </a:t>
            </a:r>
            <a:r>
              <a:rPr lang="fr-FR" sz="2000" i="1" kern="100" cap="small" noProof="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Maïsetti</a:t>
            </a:r>
            <a:endParaRPr lang="fr-FR" sz="2000" noProof="0" dirty="0"/>
          </a:p>
        </p:txBody>
      </p:sp>
    </p:spTree>
    <p:extLst>
      <p:ext uri="{BB962C8B-B14F-4D97-AF65-F5344CB8AC3E}">
        <p14:creationId xmlns:p14="http://schemas.microsoft.com/office/powerpoint/2010/main" val="9410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ED99-A9F5-09A4-9539-F89BB96BF2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E2B244-27C0-2C0B-7461-D4E9A83DED77}"/>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DF75980C-BB93-A803-11E8-A8FBEFD2B51D}"/>
              </a:ext>
            </a:extLst>
          </p:cNvPr>
          <p:cNvSpPr>
            <a:spLocks noGrp="1"/>
          </p:cNvSpPr>
          <p:nvPr>
            <p:ph idx="1"/>
          </p:nvPr>
        </p:nvSpPr>
        <p:spPr/>
        <p:txBody>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effectLst/>
                <a:latin typeface="Times New Roman" panose="02020603050405020304" pitchFamily="18" charset="0"/>
                <a:ea typeface="Arial Unicode MS" panose="020B0604020202020204" pitchFamily="34" charset="-128"/>
                <a:cs typeface="+mj-cs"/>
              </a:rPr>
              <a:t>« </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S’il vous plaît, dans le vacarme de la nuit, </a:t>
            </a:r>
          </a:p>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n’avez-vous rien dit que vous désiriez de moi, </a:t>
            </a:r>
          </a:p>
          <a:p>
            <a:pPr marL="0" indent="0" algn="ctr">
              <a:buNone/>
            </a:pPr>
            <a:r>
              <a:rPr lang="fr-FR" sz="2400">
                <a:solidFill>
                  <a:srgbClr val="000000"/>
                </a:solidFill>
                <a:latin typeface="Times New Roman" panose="02020603050405020304" pitchFamily="18" charset="0"/>
                <a:ea typeface="Arial Unicode MS" panose="020B0604020202020204" pitchFamily="34" charset="-128"/>
                <a:cs typeface="+mj-cs"/>
              </a:rPr>
              <a:t>e</a:t>
            </a:r>
            <a:r>
              <a:rPr lang="fr-FR" sz="2400" noProof="0">
                <a:solidFill>
                  <a:srgbClr val="000000"/>
                </a:solidFill>
                <a:effectLst/>
                <a:latin typeface="Times New Roman" panose="02020603050405020304" pitchFamily="18" charset="0"/>
                <a:ea typeface="Arial Unicode MS" panose="020B0604020202020204" pitchFamily="34" charset="-128"/>
                <a:cs typeface="+mj-cs"/>
              </a:rPr>
              <a:t>t</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 que je n’aurai pas entendu. »</a:t>
            </a:r>
            <a:r>
              <a:rPr lang="fr-FR" sz="2400" noProof="0" dirty="0">
                <a:effectLst/>
                <a:cs typeface="+mj-cs"/>
              </a:rPr>
              <a:t> </a:t>
            </a:r>
          </a:p>
          <a:p>
            <a:pPr marL="0" indent="0" algn="ctr">
              <a:buNone/>
            </a:pPr>
            <a:endParaRPr lang="fr-FR" sz="2400" noProof="0" dirty="0"/>
          </a:p>
          <a:p>
            <a:pPr marL="0" indent="0" algn="ctr">
              <a:buNone/>
            </a:pP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a:t>
            </a:r>
            <a:r>
              <a:rPr lang="fr-FR" sz="1800" i="1" noProof="0" dirty="0">
                <a:latin typeface="Times New Roman" panose="02020603050405020304" pitchFamily="18" charset="0"/>
                <a:ea typeface="Arial Unicode MS" panose="020B0604020202020204" pitchFamily="34" charset="-128"/>
                <a:cs typeface="Times New Roman" panose="02020603050405020304" pitchFamily="18" charset="0"/>
              </a:rPr>
              <a:t>Dans la solitude des champs de coton</a:t>
            </a: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 p.</a:t>
            </a:r>
            <a:r>
              <a:rPr lang="fr-FR" sz="1800" noProof="0" dirty="0">
                <a:effectLst/>
                <a:latin typeface="Times New Roman" panose="02020603050405020304" pitchFamily="18" charset="0"/>
                <a:cs typeface="Times New Roman" panose="02020603050405020304" pitchFamily="18" charset="0"/>
              </a:rPr>
              <a:t>61)</a:t>
            </a:r>
            <a:endParaRPr lang="fr-FR" sz="1800" noProof="0" dirty="0">
              <a:solidFill>
                <a:srgbClr val="000000"/>
              </a:solidFill>
              <a:effectLst/>
              <a:latin typeface="Times New Roman" panose="02020603050405020304" pitchFamily="18" charset="0"/>
            </a:endParaRPr>
          </a:p>
          <a:p>
            <a:pPr marL="0" indent="0">
              <a:buNone/>
            </a:pPr>
            <a:endParaRPr lang="fr-FR" sz="2400" noProof="0" dirty="0">
              <a:latin typeface="Times New Roman" panose="02020603050405020304" pitchFamily="18" charset="0"/>
              <a:ea typeface="Arial Unicode MS" panose="020B0604020202020204" pitchFamily="34" charset="-128"/>
              <a:cs typeface="+mj-cs"/>
            </a:endParaRPr>
          </a:p>
          <a:p>
            <a:pPr marL="0" indent="0">
              <a:buNone/>
            </a:pPr>
            <a:endParaRPr lang="fr-FR" sz="18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p:txBody>
      </p:sp>
      <p:pic>
        <p:nvPicPr>
          <p:cNvPr id="4" name="04 silvousplait">
            <a:hlinkClick r:id="" action="ppaction://media"/>
            <a:extLst>
              <a:ext uri="{FF2B5EF4-FFF2-40B4-BE49-F238E27FC236}">
                <a16:creationId xmlns:a16="http://schemas.microsoft.com/office/drawing/2014/main" id="{23D445A1-E0FE-881F-95D5-3EC322077A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4891088"/>
            <a:ext cx="812800" cy="812800"/>
          </a:xfrm>
          <a:prstGeom prst="rect">
            <a:avLst/>
          </a:prstGeom>
        </p:spPr>
      </p:pic>
    </p:spTree>
    <p:extLst>
      <p:ext uri="{BB962C8B-B14F-4D97-AF65-F5344CB8AC3E}">
        <p14:creationId xmlns:p14="http://schemas.microsoft.com/office/powerpoint/2010/main" val="7591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1C38D-4895-1285-17CA-A1E6AB8924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AA7615-E22A-46D5-133F-99B27734A782}"/>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223D3800-3AC6-CFC5-66CE-CE16ADC801DE}"/>
              </a:ext>
            </a:extLst>
          </p:cNvPr>
          <p:cNvSpPr>
            <a:spLocks noGrp="1"/>
          </p:cNvSpPr>
          <p:nvPr>
            <p:ph idx="1"/>
          </p:nvPr>
        </p:nvSpPr>
        <p:spPr/>
        <p:txBody>
          <a:bodyPr/>
          <a:lstStyle/>
          <a:p>
            <a:pPr marL="0" indent="0" algn="ctr">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solidFill>
                  <a:srgbClr val="000000"/>
                </a:solidFill>
                <a:effectLst/>
                <a:latin typeface="Times New Roman" panose="02020603050405020304" pitchFamily="18" charset="0"/>
              </a:rPr>
              <a:t>« Cal ne dirait pas ‘‘je suis triste’’, il dirait ‘‘je vais faire un tour’’. </a:t>
            </a:r>
          </a:p>
          <a:p>
            <a:pPr marL="0" indent="0" algn="ctr">
              <a:buNone/>
            </a:pPr>
            <a:r>
              <a:rPr lang="fr-FR" sz="2400" noProof="0" dirty="0">
                <a:solidFill>
                  <a:srgbClr val="000000"/>
                </a:solidFill>
                <a:effectLst/>
                <a:latin typeface="Times New Roman" panose="02020603050405020304" pitchFamily="18" charset="0"/>
              </a:rPr>
              <a:t>À mon avis, c’est de cette manière que l’on devrait parler au théâtre  ». </a:t>
            </a:r>
          </a:p>
          <a:p>
            <a:pPr marL="0" indent="0" algn="ctr">
              <a:buNone/>
            </a:pPr>
            <a:endParaRPr lang="fr-FR" sz="1600" noProof="0" dirty="0">
              <a:solidFill>
                <a:srgbClr val="000000"/>
              </a:solidFill>
              <a:effectLst/>
              <a:latin typeface="Times New Roman" panose="02020603050405020304" pitchFamily="18" charset="0"/>
            </a:endParaRPr>
          </a:p>
          <a:p>
            <a:pPr marL="0" indent="0" algn="ctr">
              <a:buNone/>
            </a:pPr>
            <a:r>
              <a:rPr lang="fr-FR" sz="1800" noProof="0" dirty="0">
                <a:solidFill>
                  <a:srgbClr val="000000"/>
                </a:solidFill>
                <a:effectLst/>
                <a:latin typeface="Times New Roman" panose="02020603050405020304" pitchFamily="18" charset="0"/>
              </a:rPr>
              <a:t> (Entretien avec Alain </a:t>
            </a:r>
            <a:r>
              <a:rPr lang="fr-FR" sz="1800" noProof="0" dirty="0" err="1">
                <a:solidFill>
                  <a:srgbClr val="000000"/>
                </a:solidFill>
                <a:effectLst/>
                <a:latin typeface="Times New Roman" panose="02020603050405020304" pitchFamily="18" charset="0"/>
              </a:rPr>
              <a:t>Prique</a:t>
            </a:r>
            <a:r>
              <a:rPr lang="fr-FR" sz="1800" noProof="0" dirty="0">
                <a:solidFill>
                  <a:srgbClr val="000000"/>
                </a:solidFill>
                <a:effectLst/>
                <a:latin typeface="Times New Roman" panose="02020603050405020304" pitchFamily="18" charset="0"/>
              </a:rPr>
              <a:t>, </a:t>
            </a:r>
            <a:r>
              <a:rPr lang="fr-FR" sz="1800" i="1" noProof="0" dirty="0">
                <a:solidFill>
                  <a:srgbClr val="000000"/>
                </a:solidFill>
                <a:effectLst/>
                <a:latin typeface="Times New Roman" panose="02020603050405020304" pitchFamily="18" charset="0"/>
              </a:rPr>
              <a:t>Le Gai Pied</a:t>
            </a:r>
            <a:r>
              <a:rPr lang="fr-FR" sz="1800" noProof="0" dirty="0">
                <a:solidFill>
                  <a:srgbClr val="000000"/>
                </a:solidFill>
                <a:effectLst/>
                <a:latin typeface="Times New Roman" panose="02020603050405020304" pitchFamily="18" charset="0"/>
              </a:rPr>
              <a:t>, 19 fév. 1983 [revu par l’auteur], </a:t>
            </a:r>
          </a:p>
          <a:p>
            <a:pPr marL="0" indent="0" algn="ctr">
              <a:buNone/>
            </a:pPr>
            <a:r>
              <a:rPr lang="fr-FR" sz="1800" i="1" noProof="0" dirty="0">
                <a:solidFill>
                  <a:srgbClr val="000000"/>
                </a:solidFill>
                <a:effectLst/>
                <a:latin typeface="Times New Roman" panose="02020603050405020304" pitchFamily="18" charset="0"/>
              </a:rPr>
              <a:t>Une Part de ma vie</a:t>
            </a:r>
            <a:r>
              <a:rPr lang="fr-FR" sz="1800" noProof="0" dirty="0">
                <a:solidFill>
                  <a:srgbClr val="000000"/>
                </a:solidFill>
                <a:effectLst/>
                <a:latin typeface="Times New Roman" panose="02020603050405020304" pitchFamily="18" charset="0"/>
              </a:rPr>
              <a:t>, p. 27.)</a:t>
            </a:r>
          </a:p>
        </p:txBody>
      </p:sp>
    </p:spTree>
    <p:extLst>
      <p:ext uri="{BB962C8B-B14F-4D97-AF65-F5344CB8AC3E}">
        <p14:creationId xmlns:p14="http://schemas.microsoft.com/office/powerpoint/2010/main" val="22309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D15AF-B1B7-EA5D-49B0-2E58A229C4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1B955F-808A-2FF6-1001-425DB9330012}"/>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CE0C12E2-7018-0429-13A1-B6BC26950929}"/>
              </a:ext>
            </a:extLst>
          </p:cNvPr>
          <p:cNvSpPr>
            <a:spLocks noGrp="1"/>
          </p:cNvSpPr>
          <p:nvPr>
            <p:ph idx="1"/>
          </p:nvPr>
        </p:nvSpPr>
        <p:spPr/>
        <p:txBody>
          <a:bodyPr/>
          <a:lstStyle/>
          <a:p>
            <a:pPr marL="0" indent="0" algn="ctr">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 Un désir comme du sang à vos pieds a coulé hors de moi, </a:t>
            </a: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un désir que je ne connais pas et ne reconnais pas, </a:t>
            </a: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que vous êtes seul à connaître, et que vous jugez. »</a:t>
            </a:r>
          </a:p>
          <a:p>
            <a:pPr marL="0" indent="0" algn="ctr">
              <a:buNone/>
            </a:pPr>
            <a:endParaRPr lang="fr-FR" sz="2400" noProof="0" dirty="0">
              <a:solidFill>
                <a:srgbClr val="000000"/>
              </a:solidFill>
              <a:effectLst/>
              <a:latin typeface="Times New Roman" panose="02020603050405020304" pitchFamily="18" charset="0"/>
              <a:cs typeface="Times New Roman" panose="02020603050405020304" pitchFamily="18" charset="0"/>
            </a:endParaRPr>
          </a:p>
          <a:p>
            <a:pPr marL="0" indent="0" algn="ctr">
              <a:buNone/>
            </a:pPr>
            <a:endParaRPr lang="fr-FR" sz="2400" noProof="0" dirty="0">
              <a:solidFill>
                <a:srgbClr val="000000"/>
              </a:solidFill>
              <a:effectLst/>
              <a:latin typeface="Times New Roman" panose="02020603050405020304" pitchFamily="18" charset="0"/>
              <a:cs typeface="Times New Roman" panose="02020603050405020304" pitchFamily="18" charset="0"/>
            </a:endParaRPr>
          </a:p>
          <a:p>
            <a:pPr marL="0" indent="0" algn="ctr">
              <a:buNone/>
            </a:pPr>
            <a:r>
              <a:rPr lang="fr-FR" sz="1800" noProof="0" dirty="0">
                <a:solidFill>
                  <a:srgbClr val="000000"/>
                </a:solidFill>
                <a:effectLst/>
                <a:latin typeface="Times New Roman" panose="02020603050405020304" pitchFamily="18" charset="0"/>
              </a:rPr>
              <a:t> (</a:t>
            </a:r>
            <a:r>
              <a:rPr lang="fr-FR" sz="1800" i="1" noProof="0" dirty="0">
                <a:solidFill>
                  <a:srgbClr val="000000"/>
                </a:solidFill>
                <a:effectLst/>
                <a:latin typeface="Times New Roman" panose="02020603050405020304" pitchFamily="18" charset="0"/>
              </a:rPr>
              <a:t>Dans la solitude des champs de coton</a:t>
            </a:r>
            <a:r>
              <a:rPr lang="fr-FR" sz="1800" noProof="0" dirty="0">
                <a:solidFill>
                  <a:srgbClr val="000000"/>
                </a:solidFill>
                <a:effectLst/>
                <a:latin typeface="Times New Roman" panose="02020603050405020304" pitchFamily="18" charset="0"/>
              </a:rPr>
              <a:t>, p. 33.)</a:t>
            </a:r>
          </a:p>
        </p:txBody>
      </p:sp>
    </p:spTree>
    <p:extLst>
      <p:ext uri="{BB962C8B-B14F-4D97-AF65-F5344CB8AC3E}">
        <p14:creationId xmlns:p14="http://schemas.microsoft.com/office/powerpoint/2010/main" val="368253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5831-1898-D9ED-233A-E12F3EF7A9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812D70-FB7D-3FA4-162E-1EC97E3EF661}"/>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25E22F3E-C9D3-1F9A-D088-7E538152EB8F}"/>
              </a:ext>
            </a:extLst>
          </p:cNvPr>
          <p:cNvSpPr>
            <a:spLocks noGrp="1"/>
          </p:cNvSpPr>
          <p:nvPr>
            <p:ph idx="1"/>
          </p:nvPr>
        </p:nvSpPr>
        <p:spPr/>
        <p:txBody>
          <a:bodyPr/>
          <a:lstStyle/>
          <a:p>
            <a:pPr marL="0" indent="0" algn="ctr">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  </a:t>
            </a:r>
            <a:r>
              <a:rPr lang="fr-FR" sz="2400" b="0" i="0" dirty="0">
                <a:effectLst/>
                <a:latin typeface="Times New Roman" panose="02020603050405020304" pitchFamily="18" charset="0"/>
                <a:cs typeface="Times New Roman" panose="02020603050405020304" pitchFamily="18" charset="0"/>
              </a:rPr>
              <a:t>En tant que valeur, la marchandise est universelle, </a:t>
            </a:r>
          </a:p>
          <a:p>
            <a:pPr marL="0" indent="0" algn="ctr">
              <a:buNone/>
            </a:pPr>
            <a:r>
              <a:rPr lang="fr-FR" sz="2400" b="0" i="0" dirty="0">
                <a:effectLst/>
                <a:latin typeface="Times New Roman" panose="02020603050405020304" pitchFamily="18" charset="0"/>
                <a:cs typeface="Times New Roman" panose="02020603050405020304" pitchFamily="18" charset="0"/>
              </a:rPr>
              <a:t>en tant que marchandise réelle, elle est une particularité. »</a:t>
            </a:r>
            <a:br>
              <a:rPr lang="fr-FR" sz="2400" b="0" i="0" dirty="0">
                <a:effectLst/>
                <a:latin typeface="Times New Roman" panose="02020603050405020304" pitchFamily="18" charset="0"/>
                <a:cs typeface="Times New Roman" panose="02020603050405020304" pitchFamily="18" charset="0"/>
              </a:rPr>
            </a:br>
            <a:endParaRPr lang="fr-FR" sz="2400" dirty="0">
              <a:solidFill>
                <a:srgbClr val="000000"/>
              </a:solidFill>
              <a:effectLst/>
              <a:latin typeface="Times New Roman" panose="02020603050405020304" pitchFamily="18" charset="0"/>
              <a:cs typeface="Times New Roman" panose="02020603050405020304" pitchFamily="18" charset="0"/>
            </a:endParaRPr>
          </a:p>
          <a:p>
            <a:pPr marL="0" indent="0" algn="ctr">
              <a:buNone/>
            </a:pPr>
            <a:r>
              <a:rPr lang="fr-FR" sz="2400" b="0" i="0" dirty="0">
                <a:solidFill>
                  <a:srgbClr val="333333"/>
                </a:solidFill>
                <a:effectLst/>
                <a:latin typeface="Times New Roman" panose="02020603050405020304" pitchFamily="18" charset="0"/>
                <a:cs typeface="Times New Roman" panose="02020603050405020304" pitchFamily="18" charset="0"/>
              </a:rPr>
              <a:t>« </a:t>
            </a:r>
            <a:r>
              <a:rPr lang="fr-FR" sz="2400" b="0" i="1" dirty="0">
                <a:solidFill>
                  <a:srgbClr val="333333"/>
                </a:solidFill>
                <a:effectLst/>
                <a:latin typeface="Times New Roman" panose="02020603050405020304" pitchFamily="18" charset="0"/>
                <a:cs typeface="Times New Roman" panose="02020603050405020304" pitchFamily="18" charset="0"/>
              </a:rPr>
              <a:t>Als </a:t>
            </a:r>
            <a:r>
              <a:rPr lang="fr-FR" sz="2400" b="0" i="1" dirty="0" err="1">
                <a:solidFill>
                  <a:srgbClr val="333333"/>
                </a:solidFill>
                <a:effectLst/>
                <a:latin typeface="Times New Roman" panose="02020603050405020304" pitchFamily="18" charset="0"/>
                <a:cs typeface="Times New Roman" panose="02020603050405020304" pitchFamily="18" charset="0"/>
              </a:rPr>
              <a:t>Wert</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ist</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sie</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allgemein</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als</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wirkliche</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Ware</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eine</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1" dirty="0" err="1">
                <a:solidFill>
                  <a:srgbClr val="333333"/>
                </a:solidFill>
                <a:effectLst/>
                <a:latin typeface="Times New Roman" panose="02020603050405020304" pitchFamily="18" charset="0"/>
                <a:cs typeface="Times New Roman" panose="02020603050405020304" pitchFamily="18" charset="0"/>
              </a:rPr>
              <a:t>Besonderheit</a:t>
            </a:r>
            <a:r>
              <a:rPr lang="fr-FR" sz="2400" b="0" i="1" dirty="0">
                <a:solidFill>
                  <a:srgbClr val="333333"/>
                </a:solidFill>
                <a:effectLst/>
                <a:latin typeface="Times New Roman" panose="02020603050405020304" pitchFamily="18" charset="0"/>
                <a:cs typeface="Times New Roman" panose="02020603050405020304" pitchFamily="18" charset="0"/>
              </a:rPr>
              <a:t> </a:t>
            </a:r>
            <a:r>
              <a:rPr lang="fr-FR" sz="2400" b="0" i="0" dirty="0">
                <a:solidFill>
                  <a:srgbClr val="333333"/>
                </a:solidFill>
                <a:effectLst/>
                <a:latin typeface="Times New Roman" panose="02020603050405020304" pitchFamily="18" charset="0"/>
                <a:cs typeface="Times New Roman" panose="02020603050405020304" pitchFamily="18" charset="0"/>
              </a:rPr>
              <a:t>»</a:t>
            </a:r>
            <a:endParaRPr lang="fr-FR" sz="2400" noProof="0" dirty="0">
              <a:solidFill>
                <a:srgbClr val="000000"/>
              </a:solidFill>
              <a:effectLst/>
              <a:latin typeface="Times New Roman" panose="02020603050405020304" pitchFamily="18" charset="0"/>
              <a:cs typeface="Times New Roman" panose="02020603050405020304" pitchFamily="18" charset="0"/>
            </a:endParaRPr>
          </a:p>
          <a:p>
            <a:pPr marL="0" indent="0" algn="ctr">
              <a:buNone/>
            </a:pPr>
            <a:endParaRPr lang="fr-FR" sz="2400" noProof="0" dirty="0">
              <a:solidFill>
                <a:srgbClr val="000000"/>
              </a:solidFill>
              <a:effectLst/>
              <a:latin typeface="Times New Roman" panose="02020603050405020304" pitchFamily="18" charset="0"/>
              <a:cs typeface="Times New Roman" panose="02020603050405020304" pitchFamily="18" charset="0"/>
            </a:endParaRPr>
          </a:p>
          <a:p>
            <a:pPr marL="0" indent="0" algn="ctr">
              <a:buNone/>
            </a:pPr>
            <a:r>
              <a:rPr lang="fr-FR" sz="1800" noProof="0" dirty="0">
                <a:solidFill>
                  <a:srgbClr val="000000"/>
                </a:solidFill>
                <a:effectLst/>
                <a:latin typeface="Times New Roman" panose="02020603050405020304" pitchFamily="18" charset="0"/>
                <a:cs typeface="Times New Roman" panose="02020603050405020304" pitchFamily="18" charset="0"/>
              </a:rPr>
              <a:t> (</a:t>
            </a:r>
            <a:r>
              <a:rPr lang="fr-FR" sz="1800" i="1" noProof="0" dirty="0">
                <a:solidFill>
                  <a:srgbClr val="000000"/>
                </a:solidFill>
                <a:effectLst/>
                <a:latin typeface="Times New Roman" panose="02020603050405020304" pitchFamily="18" charset="0"/>
                <a:cs typeface="Times New Roman" panose="02020603050405020304" pitchFamily="18" charset="0"/>
              </a:rPr>
              <a:t>Karl Marx, Manuscrits de 1957-1858, </a:t>
            </a:r>
            <a:r>
              <a:rPr lang="fr-FR" sz="1800" noProof="0" dirty="0">
                <a:solidFill>
                  <a:srgbClr val="000000"/>
                </a:solidFill>
                <a:effectLst/>
                <a:latin typeface="Times New Roman" panose="02020603050405020304" pitchFamily="18" charset="0"/>
                <a:cs typeface="Times New Roman" panose="02020603050405020304" pitchFamily="18" charset="0"/>
              </a:rPr>
              <a:t>tome I, Paris, Éditions Sociales, 1980, p. 76.)</a:t>
            </a:r>
          </a:p>
        </p:txBody>
      </p:sp>
    </p:spTree>
    <p:extLst>
      <p:ext uri="{BB962C8B-B14F-4D97-AF65-F5344CB8AC3E}">
        <p14:creationId xmlns:p14="http://schemas.microsoft.com/office/powerpoint/2010/main" val="288547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9E535-951A-AB94-61EB-8AB60811ED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35B708-E31D-0BBE-1CBC-D7B451BC0094}"/>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1CE8AF08-9857-56C8-FF01-4861F1D54625}"/>
              </a:ext>
            </a:extLst>
          </p:cNvPr>
          <p:cNvSpPr>
            <a:spLocks noGrp="1"/>
          </p:cNvSpPr>
          <p:nvPr>
            <p:ph idx="1"/>
          </p:nvPr>
        </p:nvSpPr>
        <p:spPr/>
        <p:txBody>
          <a:bodyPr>
            <a:normAutofit/>
          </a:bodyPr>
          <a:lstStyle/>
          <a:p>
            <a:pPr marL="0" indent="0" algn="ctr">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De</a:t>
            </a:r>
            <a:r>
              <a:rPr lang="fr-FR" sz="2400" dirty="0">
                <a:solidFill>
                  <a:srgbClr val="000000"/>
                </a:solidFill>
                <a:effectLst/>
                <a:latin typeface="Times New Roman" panose="02020603050405020304" pitchFamily="18" charset="0"/>
                <a:cs typeface="Times New Roman" panose="02020603050405020304" pitchFamily="18" charset="0"/>
              </a:rPr>
              <a:t>vant vous, </a:t>
            </a: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je suis comme devant ces hommes travestis en femmes </a:t>
            </a: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qui se déguisent en hommes, </a:t>
            </a: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à la fin, on ne sait plus où est le sexe. »</a:t>
            </a:r>
          </a:p>
          <a:p>
            <a:pPr marL="0" indent="0" algn="ctr">
              <a:buNone/>
            </a:pPr>
            <a:endParaRPr lang="fr-FR" sz="2400" dirty="0">
              <a:solidFill>
                <a:srgbClr val="000000"/>
              </a:solidFill>
              <a:effectLst/>
              <a:latin typeface="Times New Roman" panose="02020603050405020304" pitchFamily="18" charset="0"/>
              <a:cs typeface="Times New Roman" panose="02020603050405020304" pitchFamily="18" charset="0"/>
            </a:endParaRPr>
          </a:p>
          <a:p>
            <a:pPr marL="0" indent="0" algn="ctr">
              <a:buNone/>
            </a:pPr>
            <a:endParaRPr lang="fr-FR" sz="2400" noProof="0" dirty="0">
              <a:solidFill>
                <a:srgbClr val="000000"/>
              </a:solidFill>
              <a:effectLst/>
              <a:latin typeface="Times New Roman" panose="02020603050405020304" pitchFamily="18" charset="0"/>
              <a:cs typeface="Times New Roman" panose="02020603050405020304" pitchFamily="18" charset="0"/>
            </a:endParaRPr>
          </a:p>
          <a:p>
            <a:pPr marL="0" indent="0" algn="ctr">
              <a:buNone/>
            </a:pPr>
            <a:endParaRPr lang="fr-FR" sz="2400" noProof="0" dirty="0">
              <a:solidFill>
                <a:srgbClr val="000000"/>
              </a:solidFill>
              <a:effectLst/>
              <a:latin typeface="Times New Roman" panose="02020603050405020304" pitchFamily="18" charset="0"/>
              <a:cs typeface="Times New Roman" panose="02020603050405020304" pitchFamily="18" charset="0"/>
            </a:endParaRPr>
          </a:p>
          <a:p>
            <a:pPr marL="0" indent="0" algn="ctr">
              <a:buNone/>
            </a:pPr>
            <a:r>
              <a:rPr lang="fr-FR" sz="1800" noProof="0" dirty="0">
                <a:solidFill>
                  <a:srgbClr val="000000"/>
                </a:solidFill>
                <a:effectLst/>
                <a:latin typeface="Times New Roman" panose="02020603050405020304" pitchFamily="18" charset="0"/>
              </a:rPr>
              <a:t> (</a:t>
            </a:r>
            <a:r>
              <a:rPr lang="fr-FR" sz="1800" i="1" noProof="0" dirty="0">
                <a:solidFill>
                  <a:srgbClr val="000000"/>
                </a:solidFill>
                <a:effectLst/>
                <a:latin typeface="Times New Roman" panose="02020603050405020304" pitchFamily="18" charset="0"/>
              </a:rPr>
              <a:t>Dans la solitude des champs de coton</a:t>
            </a:r>
            <a:r>
              <a:rPr lang="fr-FR" sz="1800" noProof="0" dirty="0">
                <a:solidFill>
                  <a:srgbClr val="000000"/>
                </a:solidFill>
                <a:effectLst/>
                <a:latin typeface="Times New Roman" panose="02020603050405020304" pitchFamily="18" charset="0"/>
              </a:rPr>
              <a:t>, p. 32.)</a:t>
            </a:r>
          </a:p>
        </p:txBody>
      </p:sp>
    </p:spTree>
    <p:extLst>
      <p:ext uri="{BB962C8B-B14F-4D97-AF65-F5344CB8AC3E}">
        <p14:creationId xmlns:p14="http://schemas.microsoft.com/office/powerpoint/2010/main" val="271383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C852-27D7-61E3-2E84-66B3D5D1AF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9D4A37-BD78-DB1E-021A-E97A004A2BB1}"/>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E891EA59-AEF1-3C5E-7490-C4F79133FDDB}"/>
              </a:ext>
            </a:extLst>
          </p:cNvPr>
          <p:cNvSpPr>
            <a:spLocks noGrp="1"/>
          </p:cNvSpPr>
          <p:nvPr>
            <p:ph idx="1"/>
          </p:nvPr>
        </p:nvSpPr>
        <p:spPr/>
        <p:txBody>
          <a:bodyPr>
            <a:normAutofit/>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solidFill>
                  <a:srgbClr val="000000"/>
                </a:solidFill>
                <a:effectLst/>
                <a:latin typeface="Times New Roman" panose="02020603050405020304" pitchFamily="18" charset="0"/>
              </a:rPr>
              <a:t>« Quand tu me dis : « il n’y a pas que le sexe dans la vie, et ton texte ne parle que de cela », je te répondrai, entre autres que mon personnage parle de tout sauf de cela, qui est pour lui un sujet tellement familier, donc facile, que c’est de celui-là qu’il se sert pour parler du reste. </a:t>
            </a:r>
          </a:p>
          <a:p>
            <a:pPr marL="0" indent="0" algn="ctr">
              <a:buNone/>
            </a:pPr>
            <a:r>
              <a:rPr lang="fr-FR" sz="2400" noProof="0" dirty="0">
                <a:solidFill>
                  <a:srgbClr val="000000"/>
                </a:solidFill>
                <a:effectLst/>
                <a:latin typeface="Times New Roman" panose="02020603050405020304" pitchFamily="18" charset="0"/>
              </a:rPr>
              <a:t>Quant à ce qu’est ce reste, je ne peux pas te le dire comme cela, puisqu’il m’a fallu une pièce pour l’exprimer et qu’il n’y a pas d’autres moyens. » </a:t>
            </a:r>
          </a:p>
          <a:p>
            <a:pPr marL="0" indent="0" algn="ctr">
              <a:buNone/>
            </a:pPr>
            <a:endParaRPr lang="fr-FR" sz="1800" noProof="0" dirty="0">
              <a:solidFill>
                <a:srgbClr val="000000"/>
              </a:solidFill>
              <a:latin typeface="Times New Roman" panose="02020603050405020304" pitchFamily="18" charset="0"/>
            </a:endParaRPr>
          </a:p>
          <a:p>
            <a:pPr marL="0" indent="0" algn="ctr">
              <a:buNone/>
            </a:pPr>
            <a:r>
              <a:rPr lang="fr-FR" sz="1800" noProof="0" dirty="0">
                <a:solidFill>
                  <a:srgbClr val="000000"/>
                </a:solidFill>
                <a:latin typeface="Times New Roman" panose="02020603050405020304" pitchFamily="18" charset="0"/>
              </a:rPr>
              <a:t>(</a:t>
            </a:r>
            <a:r>
              <a:rPr lang="fr-FR" sz="1800" noProof="0" dirty="0">
                <a:solidFill>
                  <a:srgbClr val="000000"/>
                </a:solidFill>
                <a:effectLst/>
                <a:latin typeface="Times New Roman" panose="02020603050405020304" pitchFamily="18" charset="0"/>
              </a:rPr>
              <a:t>Lettre à sa mère, septembre 1977, </a:t>
            </a:r>
            <a:r>
              <a:rPr lang="fr-FR" sz="1800" i="1" noProof="0" dirty="0">
                <a:solidFill>
                  <a:srgbClr val="000000"/>
                </a:solidFill>
                <a:effectLst/>
                <a:latin typeface="Times New Roman" panose="02020603050405020304" pitchFamily="18" charset="0"/>
              </a:rPr>
              <a:t>Lettres</a:t>
            </a:r>
            <a:r>
              <a:rPr lang="fr-FR" sz="1800" noProof="0" dirty="0">
                <a:solidFill>
                  <a:srgbClr val="000000"/>
                </a:solidFill>
                <a:effectLst/>
                <a:latin typeface="Times New Roman" panose="02020603050405020304" pitchFamily="18" charset="0"/>
              </a:rPr>
              <a:t>, p. 298-299.)</a:t>
            </a:r>
          </a:p>
        </p:txBody>
      </p:sp>
    </p:spTree>
    <p:extLst>
      <p:ext uri="{BB962C8B-B14F-4D97-AF65-F5344CB8AC3E}">
        <p14:creationId xmlns:p14="http://schemas.microsoft.com/office/powerpoint/2010/main" val="138873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73DB-1705-9EEE-E59D-5C57FC2BB6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AC5250-B601-679B-D127-682D4380EEC1}"/>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5C5256AC-13C5-2CF1-A1C1-E2057220B5B8}"/>
              </a:ext>
            </a:extLst>
          </p:cNvPr>
          <p:cNvSpPr>
            <a:spLocks noGrp="1"/>
          </p:cNvSpPr>
          <p:nvPr>
            <p:ph idx="1"/>
          </p:nvPr>
        </p:nvSpPr>
        <p:spPr/>
        <p:txBody>
          <a:bodyPr>
            <a:normAutofit/>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solidFill>
                  <a:srgbClr val="000000"/>
                </a:solidFill>
                <a:latin typeface="Times New Roman" panose="02020603050405020304" pitchFamily="18" charset="0"/>
                <a:ea typeface="Arial Unicode MS" panose="020B0604020202020204" pitchFamily="34" charset="-128"/>
              </a:rPr>
              <a:t>« </a:t>
            </a:r>
            <a:r>
              <a:rPr lang="fr-FR" sz="2400" noProof="0" dirty="0">
                <a:solidFill>
                  <a:srgbClr val="000000"/>
                </a:solidFill>
                <a:effectLst/>
                <a:latin typeface="Times New Roman" panose="02020603050405020304" pitchFamily="18" charset="0"/>
                <a:ea typeface="Arial Unicode MS" panose="020B0604020202020204" pitchFamily="34" charset="-128"/>
              </a:rPr>
              <a:t> Il n’y a pas de règle ; </a:t>
            </a:r>
          </a:p>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rPr>
              <a:t>il n’y a que des </a:t>
            </a:r>
            <a:r>
              <a:rPr lang="fr-FR" sz="2400" i="1" noProof="0" dirty="0">
                <a:solidFill>
                  <a:srgbClr val="000000"/>
                </a:solidFill>
                <a:effectLst/>
                <a:latin typeface="Times New Roman" panose="02020603050405020304" pitchFamily="18" charset="0"/>
                <a:ea typeface="Arial Unicode MS" panose="020B0604020202020204" pitchFamily="34" charset="-128"/>
              </a:rPr>
              <a:t>moyens</a:t>
            </a:r>
            <a:r>
              <a:rPr lang="fr-FR" sz="2400" noProof="0" dirty="0">
                <a:solidFill>
                  <a:srgbClr val="000000"/>
                </a:solidFill>
                <a:effectLst/>
                <a:latin typeface="Times New Roman" panose="02020603050405020304" pitchFamily="18" charset="0"/>
                <a:ea typeface="Arial Unicode MS" panose="020B0604020202020204" pitchFamily="34" charset="-128"/>
              </a:rPr>
              <a:t> ; </a:t>
            </a:r>
          </a:p>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rPr>
              <a:t>il n’y a que des armes. » </a:t>
            </a:r>
          </a:p>
          <a:p>
            <a:pPr marL="0" indent="0" algn="ctr">
              <a:buNone/>
            </a:pPr>
            <a:endParaRPr lang="fr-FR" sz="2400" kern="100" noProof="0" dirty="0">
              <a:ln>
                <a:noFill/>
              </a:ln>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gn="ctr">
              <a:buNone/>
            </a:pP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a:t>
            </a:r>
            <a:r>
              <a:rPr lang="fr-FR" sz="1800" i="1" noProof="0" dirty="0">
                <a:latin typeface="Times New Roman" panose="02020603050405020304" pitchFamily="18" charset="0"/>
                <a:ea typeface="Arial Unicode MS" panose="020B0604020202020204" pitchFamily="34" charset="-128"/>
                <a:cs typeface="Times New Roman" panose="02020603050405020304" pitchFamily="18" charset="0"/>
              </a:rPr>
              <a:t>Dans la solitude des champs de coton</a:t>
            </a: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 p. 60</a:t>
            </a:r>
            <a:r>
              <a:rPr lang="fr-FR" sz="1800" noProof="0" dirty="0">
                <a:effectLst/>
                <a:latin typeface="Times New Roman" panose="02020603050405020304" pitchFamily="18" charset="0"/>
                <a:cs typeface="Times New Roman" panose="02020603050405020304" pitchFamily="18" charset="0"/>
              </a:rPr>
              <a:t>)</a:t>
            </a:r>
          </a:p>
          <a:p>
            <a:pPr marL="0" indent="0">
              <a:buNone/>
            </a:pPr>
            <a:endParaRPr lang="fr-FR" sz="1800" noProof="0" dirty="0">
              <a:latin typeface="Times New Roman" panose="02020603050405020304" pitchFamily="18" charset="0"/>
              <a:cs typeface="Times New Roman" panose="02020603050405020304" pitchFamily="18" charset="0"/>
            </a:endParaRPr>
          </a:p>
          <a:p>
            <a:pPr marL="0" indent="0">
              <a:buNone/>
            </a:pPr>
            <a:endParaRPr lang="fr-FR" sz="1800" noProof="0" dirty="0">
              <a:latin typeface="Times New Roman" panose="02020603050405020304" pitchFamily="18" charset="0"/>
              <a:cs typeface="Times New Roman" panose="02020603050405020304" pitchFamily="18" charset="0"/>
            </a:endParaRPr>
          </a:p>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126972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08CE9-C827-0F18-77F2-04CFDC90C9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464C1A-4A7B-F80F-3635-233E700E1814}"/>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F5AC2994-97E2-4846-282C-4D7C5AFF130D}"/>
              </a:ext>
            </a:extLst>
          </p:cNvPr>
          <p:cNvSpPr>
            <a:spLocks noGrp="1"/>
          </p:cNvSpPr>
          <p:nvPr>
            <p:ph idx="1"/>
          </p:nvPr>
        </p:nvSpPr>
        <p:spPr/>
        <p:txBody>
          <a:bodyPr>
            <a:normAutofit fontScale="92500" lnSpcReduction="10000"/>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600" noProof="0" dirty="0">
                <a:solidFill>
                  <a:srgbClr val="000000"/>
                </a:solidFill>
                <a:effectLst/>
                <a:latin typeface="Times New Roman" panose="02020603050405020304" pitchFamily="18" charset="0"/>
              </a:rPr>
              <a:t>Pour en revenir à mon personnage, la question est de savoir s’il a d’autres moyens que celui-là d’avoir un rapport d’amour avec les autres ; pendant toute la durée du texte, précisément, il explique pourquoi tous les autres moyens lui ont été ôtés ; il y a un degré de misère (sociale, ou morale, ou tout ce que tu veux) où le langage ne sert plus à rien, où la faculté de s’expliquer par les mots (qui est un luxe donné aux riches par l’éducation, et voilà le fond de la question) n’existe plus. </a:t>
            </a:r>
          </a:p>
          <a:p>
            <a:pPr marL="0" indent="0" algn="ctr">
              <a:buNone/>
            </a:pPr>
            <a:r>
              <a:rPr lang="fr-FR" sz="2600" noProof="0" dirty="0">
                <a:solidFill>
                  <a:srgbClr val="000000"/>
                </a:solidFill>
                <a:effectLst/>
                <a:latin typeface="Times New Roman" panose="02020603050405020304" pitchFamily="18" charset="0"/>
              </a:rPr>
              <a:t>Or, (crois-moi sur parole !) il y a parfois un degré de connaissance, de tendresse, d’amour, de compréhension, de solidarité, etc… qui est atteint en une nuit, entre deux inconnus, supérieur à celui que parfois deux êtres en une vie ne peuvent atteindre </a:t>
            </a:r>
          </a:p>
          <a:p>
            <a:pPr marL="0" indent="0">
              <a:buNone/>
            </a:pPr>
            <a:endParaRPr lang="fr-FR" sz="2600" noProof="0" dirty="0">
              <a:solidFill>
                <a:srgbClr val="000000"/>
              </a:solidFill>
              <a:latin typeface="Times New Roman" panose="02020603050405020304" pitchFamily="18" charset="0"/>
            </a:endParaRPr>
          </a:p>
          <a:p>
            <a:pPr marL="0" indent="0" algn="ctr">
              <a:buNone/>
            </a:pPr>
            <a:r>
              <a:rPr lang="fr-FR" sz="1900" noProof="0" dirty="0">
                <a:solidFill>
                  <a:srgbClr val="000000"/>
                </a:solidFill>
                <a:latin typeface="Times New Roman" panose="02020603050405020304" pitchFamily="18" charset="0"/>
              </a:rPr>
              <a:t>(</a:t>
            </a:r>
            <a:r>
              <a:rPr lang="fr-FR" sz="1900" noProof="0" dirty="0">
                <a:solidFill>
                  <a:srgbClr val="000000"/>
                </a:solidFill>
                <a:effectLst/>
                <a:latin typeface="Times New Roman" panose="02020603050405020304" pitchFamily="18" charset="0"/>
              </a:rPr>
              <a:t>Lettre à sa mère, septembre 1977, </a:t>
            </a:r>
            <a:r>
              <a:rPr lang="fr-FR" sz="1900" i="1" noProof="0" dirty="0">
                <a:solidFill>
                  <a:srgbClr val="000000"/>
                </a:solidFill>
                <a:effectLst/>
                <a:latin typeface="Times New Roman" panose="02020603050405020304" pitchFamily="18" charset="0"/>
              </a:rPr>
              <a:t>Lettres</a:t>
            </a:r>
            <a:r>
              <a:rPr lang="fr-FR" sz="1900" noProof="0" dirty="0">
                <a:solidFill>
                  <a:srgbClr val="000000"/>
                </a:solidFill>
                <a:effectLst/>
                <a:latin typeface="Times New Roman" panose="02020603050405020304" pitchFamily="18" charset="0"/>
              </a:rPr>
              <a:t>, p. 298-299.)</a:t>
            </a:r>
          </a:p>
          <a:p>
            <a:pPr marL="0" indent="0">
              <a:buNone/>
            </a:pPr>
            <a:endParaRPr lang="fr-FR" sz="1800" noProof="0" dirty="0">
              <a:solidFill>
                <a:srgbClr val="000000"/>
              </a:solidFill>
              <a:latin typeface="Times New Roman" panose="02020603050405020304" pitchFamily="18" charset="0"/>
            </a:endParaRPr>
          </a:p>
          <a:p>
            <a:pPr marL="0" indent="0">
              <a:buNone/>
            </a:pPr>
            <a:endParaRPr lang="fr-FR" sz="1800" noProof="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0619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32" name="Rectangle 1031">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33" name="Rectangle 1032">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34" name="Rectangle 1033">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35" name="Rectangle 1034">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noProof="0" dirty="0"/>
            </a:p>
          </p:txBody>
        </p:sp>
      </p:grpSp>
      <p:pic>
        <p:nvPicPr>
          <p:cNvPr id="1026" name="Picture 2" descr="Une image contenant écriture manuscrite, document, lettre, papier&#10;&#10;Description générée automatiquement">
            <a:extLst>
              <a:ext uri="{FF2B5EF4-FFF2-40B4-BE49-F238E27FC236}">
                <a16:creationId xmlns:a16="http://schemas.microsoft.com/office/drawing/2014/main" id="{6BB70CA0-615C-D6BF-1ADD-0329C9CD3B27}"/>
              </a:ext>
            </a:extLst>
          </p:cNvPr>
          <p:cNvPicPr>
            <a:picLocks noGrp="1" noChangeAspect="1" noChangeArrowheads="1"/>
          </p:cNvPicPr>
          <p:nvPr>
            <p:ph idx="1"/>
          </p:nvPr>
        </p:nvPicPr>
        <p:blipFill>
          <a:blip r:embed="rId2">
            <a:alphaModFix amt="59000"/>
            <a:extLst>
              <a:ext uri="{28A0092B-C50C-407E-A947-70E740481C1C}">
                <a14:useLocalDpi xmlns:a14="http://schemas.microsoft.com/office/drawing/2010/main" val="0"/>
              </a:ext>
            </a:extLst>
          </a:blip>
          <a:srcRect r="11046" b="-1"/>
          <a:stretch/>
        </p:blipFill>
        <p:spPr bwMode="auto">
          <a:xfrm>
            <a:off x="20" y="-7624"/>
            <a:ext cx="12191981" cy="688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39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C3E9B-2D32-E2C6-B313-30CA84E699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6694BC-CAA2-772F-24F4-B04F9F0C9A63}"/>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5F4C7300-9E9D-F96C-0339-BBC5ED41817D}"/>
              </a:ext>
            </a:extLst>
          </p:cNvPr>
          <p:cNvSpPr>
            <a:spLocks noGrp="1"/>
          </p:cNvSpPr>
          <p:nvPr>
            <p:ph idx="1"/>
          </p:nvPr>
        </p:nvSpPr>
        <p:spPr/>
        <p:txBody>
          <a:bodyPr>
            <a:normAutofit/>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solidFill>
                  <a:srgbClr val="000000"/>
                </a:solidFill>
                <a:effectLst/>
                <a:latin typeface="Times New Roman" panose="02020603050405020304" pitchFamily="18" charset="0"/>
              </a:rPr>
              <a:t>« … ce mystère-là mérite bien qu’on ne méprise aucun moyen d’expression dont on est témoin, mais que l’on passe au contraire son temps à tenter de les comprendre tous, pour ne pas risquer de passer à côté de choses essentielles. »</a:t>
            </a:r>
          </a:p>
          <a:p>
            <a:pPr marL="0" indent="0" algn="ctr">
              <a:buNone/>
            </a:pPr>
            <a:endParaRPr lang="fr-FR" sz="1800" noProof="0" dirty="0">
              <a:solidFill>
                <a:srgbClr val="000000"/>
              </a:solidFill>
              <a:effectLst/>
              <a:latin typeface="Times New Roman" panose="02020603050405020304" pitchFamily="18" charset="0"/>
            </a:endParaRPr>
          </a:p>
          <a:p>
            <a:pPr marL="0" indent="0" algn="ctr">
              <a:buNone/>
            </a:pPr>
            <a:r>
              <a:rPr lang="fr-FR" sz="1800" noProof="0" dirty="0">
                <a:solidFill>
                  <a:srgbClr val="000000"/>
                </a:solidFill>
                <a:latin typeface="Times New Roman" panose="02020603050405020304" pitchFamily="18" charset="0"/>
              </a:rPr>
              <a:t>(</a:t>
            </a:r>
            <a:r>
              <a:rPr lang="fr-FR" sz="1800" noProof="0" dirty="0">
                <a:solidFill>
                  <a:srgbClr val="000000"/>
                </a:solidFill>
                <a:effectLst/>
                <a:latin typeface="Times New Roman" panose="02020603050405020304" pitchFamily="18" charset="0"/>
              </a:rPr>
              <a:t>Lettre à sa mère, septembre 1977, </a:t>
            </a:r>
            <a:r>
              <a:rPr lang="fr-FR" sz="1800" i="1" noProof="0" dirty="0">
                <a:solidFill>
                  <a:srgbClr val="000000"/>
                </a:solidFill>
                <a:effectLst/>
                <a:latin typeface="Times New Roman" panose="02020603050405020304" pitchFamily="18" charset="0"/>
              </a:rPr>
              <a:t>Lettres</a:t>
            </a:r>
            <a:r>
              <a:rPr lang="fr-FR" sz="1800" noProof="0" dirty="0">
                <a:solidFill>
                  <a:srgbClr val="000000"/>
                </a:solidFill>
                <a:effectLst/>
                <a:latin typeface="Times New Roman" panose="02020603050405020304" pitchFamily="18" charset="0"/>
              </a:rPr>
              <a:t>, p. 299.)</a:t>
            </a:r>
          </a:p>
        </p:txBody>
      </p:sp>
    </p:spTree>
    <p:extLst>
      <p:ext uri="{BB962C8B-B14F-4D97-AF65-F5344CB8AC3E}">
        <p14:creationId xmlns:p14="http://schemas.microsoft.com/office/powerpoint/2010/main" val="211610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EAD9F-FA15-3C82-CEEE-30F2BBB6E674}"/>
              </a:ext>
            </a:extLst>
          </p:cNvPr>
          <p:cNvSpPr>
            <a:spLocks noGrp="1"/>
          </p:cNvSpPr>
          <p:nvPr>
            <p:ph type="title"/>
          </p:nvPr>
        </p:nvSpPr>
        <p:spPr>
          <a:xfrm>
            <a:off x="838200" y="365125"/>
            <a:ext cx="10515600" cy="1080000"/>
          </a:xfrm>
        </p:spPr>
        <p:txBody>
          <a:bodyPr/>
          <a:lstStyle/>
          <a:p>
            <a:endParaRPr lang="fr-FR" noProof="0" dirty="0"/>
          </a:p>
        </p:txBody>
      </p:sp>
      <p:sp>
        <p:nvSpPr>
          <p:cNvPr id="3" name="Espace réservé du contenu 2">
            <a:extLst>
              <a:ext uri="{FF2B5EF4-FFF2-40B4-BE49-F238E27FC236}">
                <a16:creationId xmlns:a16="http://schemas.microsoft.com/office/drawing/2014/main" id="{D58BCFCA-2F4F-B2D6-3A11-8BB11167D65F}"/>
              </a:ext>
            </a:extLst>
          </p:cNvPr>
          <p:cNvSpPr>
            <a:spLocks noGrp="1"/>
          </p:cNvSpPr>
          <p:nvPr>
            <p:ph idx="1"/>
          </p:nvPr>
        </p:nvSpPr>
        <p:spPr>
          <a:xfrm>
            <a:off x="838200" y="1825625"/>
            <a:ext cx="10515600" cy="4352400"/>
          </a:xfrm>
        </p:spPr>
        <p:txBody>
          <a:bodyPr/>
          <a:lstStyle/>
          <a:p>
            <a:pPr marL="0" indent="0">
              <a:buNone/>
            </a:pPr>
            <a:endParaRPr lang="fr-FR" sz="1800" noProof="0" dirty="0">
              <a:effectLst/>
              <a:latin typeface="Times New Roman" panose="02020603050405020304" pitchFamily="18" charset="0"/>
              <a:ea typeface="Arial Unicode MS" panose="020B0604020202020204" pitchFamily="34" charset="-128"/>
            </a:endParaRPr>
          </a:p>
          <a:p>
            <a:pPr marL="0" indent="0">
              <a:buNone/>
            </a:pPr>
            <a:r>
              <a:rPr lang="fr-FR" sz="2400" noProof="0" dirty="0">
                <a:effectLst/>
                <a:latin typeface="Times New Roman" panose="02020603050405020304" pitchFamily="18" charset="0"/>
                <a:ea typeface="Arial Unicode MS" panose="020B0604020202020204" pitchFamily="34" charset="-128"/>
              </a:rPr>
              <a:t>« À </a:t>
            </a:r>
            <a:r>
              <a:rPr lang="fr-FR" sz="2400" noProof="0" dirty="0">
                <a:solidFill>
                  <a:srgbClr val="222222"/>
                </a:solidFill>
                <a:effectLst/>
                <a:latin typeface="Times New Roman" panose="02020603050405020304" pitchFamily="18" charset="0"/>
                <a:ea typeface="Arial Unicode MS" panose="020B0604020202020204" pitchFamily="34" charset="-128"/>
              </a:rPr>
              <a:t>la droite, c’est le reflet du photographe et à la gauche, le reflet du reflet de je ne sais qui ou quoi. Avec tant de reflets mélangés à travers le miroir, que reste-t-il de l’homme ? »</a:t>
            </a:r>
            <a:r>
              <a:rPr lang="fr-FR" sz="2400" noProof="0" dirty="0">
                <a:effectLst/>
              </a:rPr>
              <a:t> </a:t>
            </a:r>
          </a:p>
          <a:p>
            <a:pPr marL="0" indent="0">
              <a:buNone/>
            </a:pPr>
            <a:endParaRPr lang="fr-FR" sz="1800" noProof="0" dirty="0">
              <a:latin typeface="Times New Roman" panose="02020603050405020304" pitchFamily="18" charset="0"/>
              <a:cs typeface="Times New Roman" panose="02020603050405020304" pitchFamily="18" charset="0"/>
            </a:endParaRPr>
          </a:p>
          <a:p>
            <a:pPr marL="0" indent="0">
              <a:buNone/>
            </a:pPr>
            <a:r>
              <a:rPr lang="fr-FR" sz="1800" noProof="0" dirty="0">
                <a:latin typeface="Times New Roman" panose="02020603050405020304" pitchFamily="18" charset="0"/>
                <a:cs typeface="Times New Roman" panose="02020603050405020304" pitchFamily="18" charset="0"/>
              </a:rPr>
              <a:t>(Lettre à Josiane Koltès, 1989, </a:t>
            </a:r>
            <a:r>
              <a:rPr lang="fr-FR" sz="1800" i="1" noProof="0" dirty="0">
                <a:latin typeface="Times New Roman" panose="02020603050405020304" pitchFamily="18" charset="0"/>
                <a:cs typeface="Times New Roman" panose="02020603050405020304" pitchFamily="18" charset="0"/>
              </a:rPr>
              <a:t>Lettres</a:t>
            </a:r>
            <a:r>
              <a:rPr lang="fr-FR" sz="1800" noProof="0" dirty="0">
                <a:latin typeface="Times New Roman" panose="02020603050405020304" pitchFamily="18" charset="0"/>
                <a:cs typeface="Times New Roman" panose="02020603050405020304" pitchFamily="18" charset="0"/>
              </a:rPr>
              <a:t>, p.522)</a:t>
            </a:r>
            <a:endParaRPr lang="fr-FR" sz="1800" noProof="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28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1DD4F-4C3F-8245-A8BF-F994D49908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04D3DD-DA41-781A-253B-CDB55729E9DB}"/>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B8D7D35E-27B9-CDEF-A9EC-29C07836248A}"/>
              </a:ext>
            </a:extLst>
          </p:cNvPr>
          <p:cNvSpPr>
            <a:spLocks noGrp="1"/>
          </p:cNvSpPr>
          <p:nvPr>
            <p:ph idx="1"/>
          </p:nvPr>
        </p:nvSpPr>
        <p:spPr/>
        <p:txBody>
          <a:bodyPr>
            <a:normAutofit/>
          </a:bodyPr>
          <a:lstStyle/>
          <a:p>
            <a:pPr marL="0" indent="0" algn="ctr">
              <a:buNone/>
            </a:pPr>
            <a:r>
              <a:rPr lang="fr-FR" sz="2400" kern="100" noProof="0" dirty="0">
                <a:solidFill>
                  <a:srgbClr val="000000"/>
                </a:solidFill>
                <a:uFill>
                  <a:solidFill>
                    <a:srgbClr val="000000"/>
                  </a:solidFill>
                </a:uFill>
                <a:latin typeface="Times New Roman" panose="02020603050405020304" pitchFamily="18" charset="0"/>
                <a:cs typeface="Arial Unicode MS" panose="020B0604020202020204" pitchFamily="34" charset="-128"/>
              </a:rPr>
              <a:t>C</a:t>
            </a:r>
            <a:r>
              <a:rPr lang="fr-FR" sz="2400" noProof="0" dirty="0">
                <a:solidFill>
                  <a:srgbClr val="000000"/>
                </a:solidFill>
                <a:effectLst/>
                <a:latin typeface="Times New Roman" panose="02020603050405020304" pitchFamily="18" charset="0"/>
              </a:rPr>
              <a:t>e dont je suis sûr, cependant, c’est que, à mon avis, si tu veux le comprendre, et, au-delà de cela, si tu veux un jour comprendre tous ceux, ou certains de ceux qui ne parlent pas le même langage que toi (et on ne peut quand même pas toute sa vie ne comprendre et ne parler qu’à son « monde » à soi, qui est si petit !), il faut se rendre compte que, en général, plus la chose à dire est importante, essentielle, plus il est impossible de la dire : c’est à dire : plus on a besoin de parler d’autre chose pour se faire comprendre par d’autres moyens que les mots qui ne suffisent plus. </a:t>
            </a:r>
          </a:p>
          <a:p>
            <a:pPr marL="0" indent="0" algn="ctr">
              <a:buNone/>
            </a:pPr>
            <a:r>
              <a:rPr lang="fr-FR" sz="2400" noProof="0" dirty="0">
                <a:solidFill>
                  <a:srgbClr val="000000"/>
                </a:solidFill>
                <a:effectLst/>
                <a:latin typeface="Times New Roman" panose="02020603050405020304" pitchFamily="18" charset="0"/>
              </a:rPr>
              <a:t>Jamais tu n’entendras dire à quelqu’un qui souffre de la solitude : « je suis seul », ce qui est ridicule et humiliant ; mais il te parlera d’un certain nombre de choses dérisoires, et le rapport s’établit entre deux êtres dans la mesure où ils se comprennent à travers ce dérisoire-là. </a:t>
            </a:r>
          </a:p>
          <a:p>
            <a:pPr marL="0" indent="0" algn="ctr">
              <a:buNone/>
            </a:pPr>
            <a:r>
              <a:rPr lang="fr-FR" sz="1800" noProof="0" dirty="0">
                <a:solidFill>
                  <a:srgbClr val="000000"/>
                </a:solidFill>
                <a:latin typeface="Times New Roman" panose="02020603050405020304" pitchFamily="18" charset="0"/>
              </a:rPr>
              <a:t>(</a:t>
            </a:r>
            <a:r>
              <a:rPr lang="fr-FR" sz="1800" noProof="0" dirty="0">
                <a:solidFill>
                  <a:srgbClr val="000000"/>
                </a:solidFill>
                <a:effectLst/>
                <a:latin typeface="Times New Roman" panose="02020603050405020304" pitchFamily="18" charset="0"/>
              </a:rPr>
              <a:t>Lettre à sa mère, septembre 1977, </a:t>
            </a:r>
            <a:r>
              <a:rPr lang="fr-FR" sz="1800" i="1" noProof="0" dirty="0">
                <a:solidFill>
                  <a:srgbClr val="000000"/>
                </a:solidFill>
                <a:effectLst/>
                <a:latin typeface="Times New Roman" panose="02020603050405020304" pitchFamily="18" charset="0"/>
              </a:rPr>
              <a:t>Lettres</a:t>
            </a:r>
            <a:r>
              <a:rPr lang="fr-FR" sz="1800" noProof="0" dirty="0">
                <a:solidFill>
                  <a:srgbClr val="000000"/>
                </a:solidFill>
                <a:effectLst/>
                <a:latin typeface="Times New Roman" panose="02020603050405020304" pitchFamily="18" charset="0"/>
              </a:rPr>
              <a:t>, p. 298.)</a:t>
            </a:r>
          </a:p>
          <a:p>
            <a:pPr marL="0" indent="0">
              <a:buNone/>
            </a:pPr>
            <a:endParaRPr lang="fr-FR" sz="1800" noProof="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8344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59D55-38F0-58E4-EC87-D8DD716FBE11}"/>
              </a:ext>
            </a:extLst>
          </p:cNvPr>
          <p:cNvSpPr>
            <a:spLocks noGrp="1"/>
          </p:cNvSpPr>
          <p:nvPr>
            <p:ph type="title"/>
          </p:nvPr>
        </p:nvSpPr>
        <p:spPr>
          <a:xfrm>
            <a:off x="838200" y="365126"/>
            <a:ext cx="10515600" cy="699746"/>
          </a:xfrm>
        </p:spPr>
        <p:txBody>
          <a:bodyPr>
            <a:normAutofit/>
          </a:bodyPr>
          <a:lstStyle/>
          <a:p>
            <a:r>
              <a:rPr lang="fr-FR" sz="2400" b="1" noProof="0" dirty="0">
                <a:latin typeface="Times New Roman" panose="02020603050405020304" pitchFamily="18" charset="0"/>
                <a:cs typeface="Times New Roman" panose="02020603050405020304" pitchFamily="18" charset="0"/>
              </a:rPr>
              <a:t>REFLET 3 : BARTHES – ET COMPRENDRE ET RECONNAÎTRE</a:t>
            </a:r>
          </a:p>
        </p:txBody>
      </p:sp>
      <p:sp>
        <p:nvSpPr>
          <p:cNvPr id="3" name="Espace réservé du contenu 2">
            <a:extLst>
              <a:ext uri="{FF2B5EF4-FFF2-40B4-BE49-F238E27FC236}">
                <a16:creationId xmlns:a16="http://schemas.microsoft.com/office/drawing/2014/main" id="{4185CE16-329A-450E-6840-3A644F6A15E8}"/>
              </a:ext>
            </a:extLst>
          </p:cNvPr>
          <p:cNvSpPr>
            <a:spLocks noGrp="1"/>
          </p:cNvSpPr>
          <p:nvPr>
            <p:ph idx="1"/>
          </p:nvPr>
        </p:nvSpPr>
        <p:spPr/>
        <p:txBody>
          <a:bodyPr>
            <a:normAutofit/>
          </a:bodyPr>
          <a:lstStyle/>
          <a:p>
            <a:pPr marL="0" indent="0" algn="just">
              <a:buNone/>
            </a:pPr>
            <a:endParaRPr lang="fr-FR" sz="2400" i="1" kern="100"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just">
              <a:buNone/>
            </a:pPr>
            <a:r>
              <a:rPr lang="fr-FR" sz="2400" i="1" kern="100"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Percevant</a:t>
            </a:r>
            <a:r>
              <a:rPr lang="fr-FR" sz="2400" i="1"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tout d’un coup l’épisode amoureux comme un nœud de raisons inexplicables et de solutions bloquées, le sujet s’écrie : Je veux comprendre (ce qui m’arrive) ! »</a:t>
            </a:r>
          </a:p>
          <a:p>
            <a:pPr marL="0" indent="0">
              <a:buNone/>
            </a:pPr>
            <a:endParaRPr lang="fr-FR" sz="2400" noProof="0" dirty="0">
              <a:latin typeface="Times New Roman" panose="02020603050405020304" pitchFamily="18" charset="0"/>
              <a:cs typeface="Times New Roman" panose="02020603050405020304" pitchFamily="18" charset="0"/>
            </a:endParaRPr>
          </a:p>
          <a:p>
            <a:pPr marL="0" indent="0">
              <a:buNone/>
            </a:pPr>
            <a:r>
              <a:rPr lang="fr-FR" sz="1800" noProof="0" dirty="0">
                <a:latin typeface="Times New Roman" panose="02020603050405020304" pitchFamily="18" charset="0"/>
                <a:cs typeface="Times New Roman" panose="02020603050405020304" pitchFamily="18" charset="0"/>
              </a:rPr>
              <a:t>(Roland Barthes, « Comprendre », </a:t>
            </a:r>
            <a:r>
              <a:rPr lang="fr-FR" sz="1800" i="1" noProof="0" dirty="0">
                <a:latin typeface="Times New Roman" panose="02020603050405020304" pitchFamily="18" charset="0"/>
                <a:cs typeface="Times New Roman" panose="02020603050405020304" pitchFamily="18" charset="0"/>
              </a:rPr>
              <a:t>Fragments d’un discours amoureux</a:t>
            </a:r>
            <a:r>
              <a:rPr lang="fr-FR" sz="1800" noProof="0" dirty="0">
                <a:latin typeface="Times New Roman" panose="02020603050405020304" pitchFamily="18" charset="0"/>
                <a:cs typeface="Times New Roman" panose="02020603050405020304" pitchFamily="18" charset="0"/>
              </a:rPr>
              <a:t>, in </a:t>
            </a:r>
            <a:r>
              <a:rPr lang="fr-FR" sz="1800" i="1" noProof="0" dirty="0">
                <a:latin typeface="Times New Roman" panose="02020603050405020304" pitchFamily="18" charset="0"/>
                <a:cs typeface="Times New Roman" panose="02020603050405020304" pitchFamily="18" charset="0"/>
              </a:rPr>
              <a:t>Œuvres complètes, </a:t>
            </a:r>
            <a:r>
              <a:rPr lang="fr-FR" sz="1800" noProof="0" dirty="0">
                <a:latin typeface="Times New Roman" panose="02020603050405020304" pitchFamily="18" charset="0"/>
                <a:cs typeface="Times New Roman" panose="02020603050405020304" pitchFamily="18" charset="0"/>
              </a:rPr>
              <a:t>V, Seuil, 2002, p.89)</a:t>
            </a:r>
          </a:p>
          <a:p>
            <a:endParaRPr lang="fr-FR" sz="24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26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10BCEF-0DD8-C1D1-91EF-FF9BBE168C86}"/>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DA7D9457-88A3-F40D-30BA-350EDA17A317}"/>
              </a:ext>
            </a:extLst>
          </p:cNvPr>
          <p:cNvSpPr>
            <a:spLocks noGrp="1"/>
          </p:cNvSpPr>
          <p:nvPr>
            <p:ph idx="1"/>
          </p:nvPr>
        </p:nvSpPr>
        <p:spPr/>
        <p:txBody>
          <a:bodyPr>
            <a:normAutofit fontScale="77500" lnSpcReduction="20000"/>
          </a:bodyPr>
          <a:lstStyle/>
          <a:p>
            <a:pPr marL="0" indent="0" algn="just">
              <a:buNone/>
            </a:pPr>
            <a:r>
              <a:rPr lang="fr-FR" sz="26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 En somme, je n’en pense rien. Je voudrais bien savoir ce que c’est, mais, étant dedans, je le vois en existence, non en essence. Ce dont je veux connaître (l’amour) est la matière même dont j’use pour parler (le discours amoureux). La réflexion m’est certes permise, mais, comme cette réflexion est aussitôt prise dans le ressassement des images, elle ne tourne jamais en réflexivité : exclu de la logique (qui suppose des langages extérieurs les uns aux autres), je ne peux prétendre bien penser. Aussi, j’aurais beau discourir sur l’amour à longueur d’année, je ne pourrais espérer en attraper le concept que « par la queue » : par des flashes, des formules, des surprises d’expression, dispersés à travers le grand ruissellement de l’Imaginaire ; je suis dans le mauvais lieu de l’amour, qui est son lieu éblouissant : « Le lieu le plus sombre, dit un proverbe chinois, est toujours sous la lampe. » </a:t>
            </a:r>
          </a:p>
          <a:p>
            <a:pPr marL="0" indent="0" algn="just">
              <a:buNone/>
            </a:pPr>
            <a:r>
              <a:rPr lang="fr-FR" sz="19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[Reik : proverbe cité par Reik, 184]</a:t>
            </a:r>
          </a:p>
          <a:p>
            <a:pPr marL="0" indent="0" algn="just">
              <a:buNone/>
            </a:pPr>
            <a:endParaRPr lang="fr-FR" sz="1800" kern="100" noProof="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indent="0" algn="just">
              <a:buNone/>
            </a:pPr>
            <a:endParaRPr lang="fr-FR" sz="1800" kern="100" noProof="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indent="0" algn="just">
              <a:buNone/>
            </a:pPr>
            <a:r>
              <a:rPr lang="fr-FR" sz="26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Je veux analyser, savoir, énoncer dans un autre langage que le mien ; je veux me représenter à moi-même mon délire, je veux « regarder en face » ce qui me divise, me coupe. »</a:t>
            </a:r>
          </a:p>
          <a:p>
            <a:pPr marL="0" indent="0" algn="just">
              <a:buNone/>
            </a:pPr>
            <a:endParaRPr lang="fr-FR" sz="1800" noProof="0" dirty="0">
              <a:latin typeface="Times New Roman" panose="02020603050405020304" pitchFamily="18" charset="0"/>
              <a:cs typeface="Times New Roman" panose="02020603050405020304" pitchFamily="18" charset="0"/>
            </a:endParaRPr>
          </a:p>
          <a:p>
            <a:pPr marL="0" indent="0" algn="just">
              <a:buNone/>
            </a:pPr>
            <a:r>
              <a:rPr lang="fr-FR" sz="1900" noProof="0" dirty="0">
                <a:latin typeface="Times New Roman" panose="02020603050405020304" pitchFamily="18" charset="0"/>
                <a:cs typeface="Times New Roman" panose="02020603050405020304" pitchFamily="18" charset="0"/>
              </a:rPr>
              <a:t>(Roland Barthes, « Comprendre », </a:t>
            </a:r>
            <a:r>
              <a:rPr lang="fr-FR" sz="1900" i="1" noProof="0" dirty="0">
                <a:latin typeface="Times New Roman" panose="02020603050405020304" pitchFamily="18" charset="0"/>
                <a:cs typeface="Times New Roman" panose="02020603050405020304" pitchFamily="18" charset="0"/>
              </a:rPr>
              <a:t>Fragments d’un discours amoureux</a:t>
            </a:r>
            <a:r>
              <a:rPr lang="fr-FR" sz="1900" noProof="0" dirty="0">
                <a:latin typeface="Times New Roman" panose="02020603050405020304" pitchFamily="18" charset="0"/>
                <a:cs typeface="Times New Roman" panose="02020603050405020304" pitchFamily="18" charset="0"/>
              </a:rPr>
              <a:t>, in </a:t>
            </a:r>
            <a:r>
              <a:rPr lang="fr-FR" sz="1900" i="1" noProof="0" dirty="0">
                <a:latin typeface="Times New Roman" panose="02020603050405020304" pitchFamily="18" charset="0"/>
                <a:cs typeface="Times New Roman" panose="02020603050405020304" pitchFamily="18" charset="0"/>
              </a:rPr>
              <a:t>Œuvres complètes, </a:t>
            </a:r>
            <a:r>
              <a:rPr lang="fr-FR" sz="1900" noProof="0" dirty="0">
                <a:latin typeface="Times New Roman" panose="02020603050405020304" pitchFamily="18" charset="0"/>
                <a:cs typeface="Times New Roman" panose="02020603050405020304" pitchFamily="18" charset="0"/>
              </a:rPr>
              <a:t>V, Seuil, 2002, pp.89-90)</a:t>
            </a:r>
          </a:p>
          <a:p>
            <a:pPr algn="just"/>
            <a:endParaRPr lang="fr-FR" sz="18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fr-FR" noProof="0" dirty="0"/>
          </a:p>
        </p:txBody>
      </p:sp>
    </p:spTree>
    <p:extLst>
      <p:ext uri="{BB962C8B-B14F-4D97-AF65-F5344CB8AC3E}">
        <p14:creationId xmlns:p14="http://schemas.microsoft.com/office/powerpoint/2010/main" val="140586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5A779-4260-C79A-3ED3-D6C03FFC8A58}"/>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E27B631A-F587-4AF8-F483-23466C5F42AF}"/>
              </a:ext>
            </a:extLst>
          </p:cNvPr>
          <p:cNvSpPr>
            <a:spLocks noGrp="1"/>
          </p:cNvSpPr>
          <p:nvPr>
            <p:ph idx="1"/>
          </p:nvPr>
        </p:nvSpPr>
        <p:spPr/>
        <p:txBody>
          <a:bodyPr>
            <a:normAutofit lnSpcReduction="10000"/>
          </a:bodyPr>
          <a:lstStyle/>
          <a:p>
            <a:pPr marL="540385" indent="0">
              <a:buNone/>
            </a:pPr>
            <a:r>
              <a:rPr lang="fr-FR" sz="24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Je n’ai jamais aimé les histoires d’amour. Ça ne raconte pas beaucoup de choses. Je ne crois pas au rapport amoureux en soi. C’est une invention des romantiques, de je ne sais pas trop qui. Si vous voulez recouvrir les rapports entre deux personnes en disant : c’est de l’amour, point, et on n’en parle plus… c’est un truc qui m’a toujours révolté. Déjà avant. Quand vous voyez un couple, qu’ils n’arrêtent pas de s’engueuler, qu’ils sont odieux mutuellement, et qu’on vous explique, oui, mais ils s’aiment, je sais que les bras m’en tombent ! ça recouvre quoi, le mot “amour”, alors ? ça recouvre tout, ça recouvre rien ! Si on veut raconter d’une manière un peu plus fine quand même, on est obligé de prendre d’autres chemins. Je trouve que le </a:t>
            </a:r>
            <a:r>
              <a:rPr lang="fr-FR" sz="2400" i="1"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deal</a:t>
            </a:r>
            <a:r>
              <a:rPr lang="fr-FR" sz="24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c’est quand même un moyen sublime. Alors ça recouvre vraiment tout le reste ! »</a:t>
            </a:r>
            <a:endParaRPr lang="fr-FR" sz="2400" noProof="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marL="540385" indent="0">
              <a:buNone/>
            </a:pPr>
            <a:endParaRPr lang="fr-FR" sz="1800" noProof="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540385" indent="0">
              <a:buNone/>
            </a:pPr>
            <a:r>
              <a:rPr lang="fr-FR" sz="18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(Entretien avec François Malbosc, non revu par l’auteur,</a:t>
            </a:r>
            <a:r>
              <a:rPr lang="fr-FR" sz="1800" i="1"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Bleu-Sud</a:t>
            </a:r>
            <a:r>
              <a:rPr lang="fr-FR" sz="18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mars-avril 1987, in </a:t>
            </a:r>
            <a:r>
              <a:rPr lang="fr-FR" sz="1800" i="1"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Une Part de ma vie, </a:t>
            </a:r>
            <a:r>
              <a:rPr lang="fr-FR" sz="18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p. 76)</a:t>
            </a:r>
            <a:endParaRPr lang="fr-FR" sz="1800" noProof="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3986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CF17-D495-A01A-EE53-F4F33B0148EA}"/>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2B521911-E1C8-21EB-A49F-6136D42FDF08}"/>
              </a:ext>
            </a:extLst>
          </p:cNvPr>
          <p:cNvSpPr>
            <a:spLocks noGrp="1"/>
          </p:cNvSpPr>
          <p:nvPr>
            <p:ph idx="1"/>
          </p:nvPr>
        </p:nvSpPr>
        <p:spPr/>
        <p:txBody>
          <a:bodyPr/>
          <a:lstStyle/>
          <a:p>
            <a:pPr marL="0" indent="0">
              <a:buNone/>
            </a:pPr>
            <a:r>
              <a:rPr lang="fr-FR" sz="2400" noProof="0" dirty="0">
                <a:effectLst/>
                <a:latin typeface="Times New Roman" panose="02020603050405020304" pitchFamily="18" charset="0"/>
                <a:ea typeface="Arial Unicode MS" panose="020B0604020202020204" pitchFamily="34" charset="-128"/>
              </a:rPr>
              <a:t>« Essayez de m’atteindre, vous n’y arriverez pas ; essayez de me blesser : quand le sang coulerait, eh bien, ce serait des deux côtés et, inéluctablement, le sang nous unira, comme deux indiens, au coin du feu, qui échangent leur sang au milieu des animaux sauvages. Il n’y a pas d’amour, il n’y a pas d’amour. Non, vous ne pourrez rien atteindre qui ne le soit déjà, parce qu’un homme meurt d’abord, puis cherche sa mort et la rencontre finalement, par hasard, sur le trajet hasardeux d’une lumière à une autre lumière, et il dit : donc, ce n’était que cela » </a:t>
            </a:r>
          </a:p>
          <a:p>
            <a:pPr marL="0" indent="0">
              <a:buNone/>
            </a:pPr>
            <a:endParaRPr lang="fr-FR" sz="1800" noProof="0" dirty="0">
              <a:latin typeface="Times New Roman" panose="02020603050405020304" pitchFamily="18" charset="0"/>
              <a:ea typeface="Arial Unicode MS" panose="020B0604020202020204" pitchFamily="34" charset="-128"/>
            </a:endParaRPr>
          </a:p>
          <a:p>
            <a:pPr marL="0" indent="0">
              <a:buNone/>
            </a:pPr>
            <a:r>
              <a:rPr lang="fr-FR" sz="1800" noProof="0" dirty="0">
                <a:latin typeface="Times New Roman" panose="02020603050405020304" pitchFamily="18" charset="0"/>
                <a:ea typeface="Arial Unicode MS" panose="020B0604020202020204" pitchFamily="34" charset="-128"/>
              </a:rPr>
              <a:t>(</a:t>
            </a:r>
            <a:r>
              <a:rPr lang="fr-FR" sz="1800" i="1" noProof="0" dirty="0">
                <a:latin typeface="Times New Roman" panose="02020603050405020304" pitchFamily="18" charset="0"/>
                <a:ea typeface="Arial Unicode MS" panose="020B0604020202020204" pitchFamily="34" charset="-128"/>
              </a:rPr>
              <a:t>Dans la solitude des champs de coton</a:t>
            </a:r>
            <a:r>
              <a:rPr lang="fr-FR" sz="1800" noProof="0" dirty="0">
                <a:latin typeface="Times New Roman" panose="02020603050405020304" pitchFamily="18" charset="0"/>
                <a:ea typeface="Arial Unicode MS" panose="020B0604020202020204" pitchFamily="34" charset="-128"/>
              </a:rPr>
              <a:t>, </a:t>
            </a:r>
            <a:r>
              <a:rPr lang="fr-FR" sz="1800" noProof="0" dirty="0">
                <a:effectLst/>
                <a:latin typeface="Times New Roman" panose="02020603050405020304" pitchFamily="18" charset="0"/>
                <a:ea typeface="Arial Unicode MS" panose="020B0604020202020204" pitchFamily="34" charset="-128"/>
              </a:rPr>
              <a:t>p.60).</a:t>
            </a:r>
          </a:p>
          <a:p>
            <a:endParaRPr lang="fr-FR" noProof="0" dirty="0"/>
          </a:p>
        </p:txBody>
      </p:sp>
    </p:spTree>
    <p:extLst>
      <p:ext uri="{BB962C8B-B14F-4D97-AF65-F5344CB8AC3E}">
        <p14:creationId xmlns:p14="http://schemas.microsoft.com/office/powerpoint/2010/main" val="414446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66D62-FF90-2657-0C3C-C722BFBF3FA0}"/>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7B6F4D82-EA8D-1445-06F2-90A1818258DC}"/>
              </a:ext>
            </a:extLst>
          </p:cNvPr>
          <p:cNvSpPr>
            <a:spLocks noGrp="1"/>
          </p:cNvSpPr>
          <p:nvPr>
            <p:ph idx="1"/>
          </p:nvPr>
        </p:nvSpPr>
        <p:spPr/>
        <p:txBody>
          <a:bodyPr>
            <a:normAutofit/>
          </a:bodyPr>
          <a:lstStyle/>
          <a:p>
            <a:pPr marL="0" indent="0">
              <a:buNone/>
            </a:pPr>
            <a:endParaRPr lang="fr-FR" sz="2400" noProof="0" dirty="0">
              <a:effectLst/>
              <a:latin typeface="Times New Roman" panose="02020603050405020304" pitchFamily="18" charset="0"/>
              <a:ea typeface="Arial Unicode MS" panose="020B0604020202020204" pitchFamily="34" charset="-128"/>
            </a:endParaRPr>
          </a:p>
          <a:p>
            <a:pPr marL="0" indent="0">
              <a:buNone/>
            </a:pPr>
            <a:r>
              <a:rPr lang="fr-FR" sz="2400" noProof="0" dirty="0">
                <a:effectLst/>
                <a:latin typeface="Times New Roman" panose="02020603050405020304" pitchFamily="18" charset="0"/>
                <a:ea typeface="Arial Unicode MS" panose="020B0604020202020204" pitchFamily="34" charset="-128"/>
              </a:rPr>
              <a:t>« Il me semble qu’ils seront, inévitablement, présents, jusqu’à la fin, dans tout ce que j’écris. Me demander d’écrire une pièce, ou un roman, sans qu’il y en ait au moins un, même tout petit, même caché derrière un réverbère, ce serait comme de demander à un photographe de prendre une photo sans lumière. » </a:t>
            </a:r>
          </a:p>
          <a:p>
            <a:pPr marL="0" indent="0">
              <a:buNone/>
            </a:pPr>
            <a:endParaRPr lang="fr-FR" sz="1800" noProof="0" dirty="0">
              <a:effectLst/>
              <a:latin typeface="Times New Roman" panose="02020603050405020304" pitchFamily="18" charset="0"/>
              <a:ea typeface="Arial Unicode MS" panose="020B0604020202020204" pitchFamily="34" charset="-128"/>
            </a:endParaRPr>
          </a:p>
          <a:p>
            <a:pPr marL="0" indent="0">
              <a:buNone/>
            </a:pPr>
            <a:endParaRPr lang="fr-FR" sz="1800" noProof="0" dirty="0">
              <a:latin typeface="Times New Roman" panose="02020603050405020304" pitchFamily="18" charset="0"/>
              <a:ea typeface="Arial Unicode MS" panose="020B0604020202020204" pitchFamily="34" charset="-128"/>
            </a:endParaRPr>
          </a:p>
          <a:p>
            <a:pPr marL="0" indent="0">
              <a:buNone/>
            </a:pPr>
            <a:r>
              <a:rPr lang="fr-FR" sz="1800" noProof="0" dirty="0">
                <a:effectLst/>
                <a:latin typeface="Times New Roman" panose="02020603050405020304" pitchFamily="18" charset="0"/>
                <a:ea typeface="Arial Unicode MS" panose="020B0604020202020204" pitchFamily="34" charset="-128"/>
              </a:rPr>
              <a:t>(« Un hangar, à l’ouest », </a:t>
            </a:r>
            <a:r>
              <a:rPr lang="fr-FR" sz="1800" i="1" noProof="0" dirty="0">
                <a:effectLst/>
                <a:latin typeface="Times New Roman" panose="02020603050405020304" pitchFamily="18" charset="0"/>
                <a:ea typeface="Arial Unicode MS" panose="020B0604020202020204" pitchFamily="34" charset="-128"/>
              </a:rPr>
              <a:t>RZ</a:t>
            </a:r>
            <a:r>
              <a:rPr lang="fr-FR" sz="1800" noProof="0" dirty="0">
                <a:effectLst/>
                <a:latin typeface="Times New Roman" panose="02020603050405020304" pitchFamily="18" charset="0"/>
                <a:ea typeface="Arial Unicode MS" panose="020B0604020202020204" pitchFamily="34" charset="-128"/>
              </a:rPr>
              <a:t>, p.126). </a:t>
            </a:r>
          </a:p>
          <a:p>
            <a:endParaRPr lang="fr-FR" sz="2400" noProof="0" dirty="0"/>
          </a:p>
        </p:txBody>
      </p:sp>
    </p:spTree>
    <p:extLst>
      <p:ext uri="{BB962C8B-B14F-4D97-AF65-F5344CB8AC3E}">
        <p14:creationId xmlns:p14="http://schemas.microsoft.com/office/powerpoint/2010/main" val="15592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2624FC-0EFE-4448-DD29-2FE170029BCD}"/>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F9F78846-DFCB-CEE3-2565-40CBB770F605}"/>
              </a:ext>
            </a:extLst>
          </p:cNvPr>
          <p:cNvSpPr>
            <a:spLocks noGrp="1"/>
          </p:cNvSpPr>
          <p:nvPr>
            <p:ph idx="1"/>
          </p:nvPr>
        </p:nvSpPr>
        <p:spPr/>
        <p:txBody>
          <a:bodyPr>
            <a:normAutofit/>
          </a:bodyPr>
          <a:lstStyle/>
          <a:p>
            <a:pPr marL="0" indent="0">
              <a:buNone/>
            </a:pPr>
            <a:endPar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fr-FR" sz="2400" noProof="0" dirty="0">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 (…) aujourd'hui que je comprends davantage de choses, que je reconnais davantage les choses que je ne comprends pas (…) » </a:t>
            </a:r>
          </a:p>
          <a:p>
            <a:pPr marL="0" indent="0">
              <a:buNone/>
            </a:pPr>
            <a:endParaRPr lang="fr-FR" sz="2400" noProof="0" dirty="0">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1800" noProof="0" dirty="0">
                <a:effectLst/>
                <a:latin typeface="Times New Roman" panose="02020603050405020304" pitchFamily="18" charset="0"/>
                <a:ea typeface="Arial Unicode MS" panose="020B0604020202020204" pitchFamily="34" charset="-128"/>
                <a:cs typeface="Times New Roman" panose="02020603050405020304" pitchFamily="18" charset="0"/>
              </a:rPr>
              <a:t>(</a:t>
            </a:r>
            <a:r>
              <a:rPr lang="fr-FR" sz="1800" i="1" noProof="0" dirty="0">
                <a:effectLst/>
                <a:latin typeface="Times New Roman" panose="02020603050405020304" pitchFamily="18" charset="0"/>
                <a:ea typeface="Arial Unicode MS" panose="020B0604020202020204" pitchFamily="34" charset="-128"/>
                <a:cs typeface="Times New Roman" panose="02020603050405020304" pitchFamily="18" charset="0"/>
              </a:rPr>
              <a:t>Dans la solitude des champs de coton</a:t>
            </a:r>
            <a:r>
              <a:rPr lang="fr-FR" sz="1800" noProof="0" dirty="0">
                <a:effectLst/>
                <a:latin typeface="Times New Roman" panose="02020603050405020304" pitchFamily="18" charset="0"/>
                <a:ea typeface="Arial Unicode MS" panose="020B0604020202020204" pitchFamily="34" charset="-128"/>
                <a:cs typeface="Times New Roman" panose="02020603050405020304" pitchFamily="18" charset="0"/>
              </a:rPr>
              <a:t>, p.38)</a:t>
            </a:r>
            <a:endParaRPr lang="fr-FR" sz="18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59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F62DC-D133-4AD7-AF99-D7CDBBAEF3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947C49-4A94-D69E-468B-B4AC06AD9C33}"/>
              </a:ext>
            </a:extLst>
          </p:cNvPr>
          <p:cNvSpPr>
            <a:spLocks noGrp="1"/>
          </p:cNvSpPr>
          <p:nvPr>
            <p:ph type="title"/>
          </p:nvPr>
        </p:nvSpPr>
        <p:spPr>
          <a:xfrm>
            <a:off x="838200" y="365126"/>
            <a:ext cx="10515600" cy="699746"/>
          </a:xfrm>
        </p:spPr>
        <p:txBody>
          <a:bodyPr>
            <a:normAutofit fontScale="90000"/>
          </a:bodyPr>
          <a:lstStyle/>
          <a:p>
            <a:r>
              <a:rPr lang="fr-FR" sz="2400" b="1" noProof="0" dirty="0">
                <a:latin typeface="Times New Roman" panose="02020603050405020304" pitchFamily="18" charset="0"/>
                <a:cs typeface="Times New Roman" panose="02020603050405020304" pitchFamily="18" charset="0"/>
              </a:rPr>
              <a:t>REFLET 4 : BARTHES, encore – ET L’ABOLITION DU MANIFESTE ET DU LATENT</a:t>
            </a:r>
          </a:p>
        </p:txBody>
      </p:sp>
      <p:sp>
        <p:nvSpPr>
          <p:cNvPr id="3" name="Espace réservé du contenu 2">
            <a:extLst>
              <a:ext uri="{FF2B5EF4-FFF2-40B4-BE49-F238E27FC236}">
                <a16:creationId xmlns:a16="http://schemas.microsoft.com/office/drawing/2014/main" id="{68670C86-72F0-29E1-9759-BFCCDC750EB0}"/>
              </a:ext>
            </a:extLst>
          </p:cNvPr>
          <p:cNvSpPr>
            <a:spLocks noGrp="1"/>
          </p:cNvSpPr>
          <p:nvPr>
            <p:ph idx="1"/>
          </p:nvPr>
        </p:nvSpPr>
        <p:spPr/>
        <p:txBody>
          <a:bodyPr>
            <a:normAutofit/>
          </a:bodyPr>
          <a:lstStyle/>
          <a:p>
            <a:pPr marL="0" indent="0" algn="ctr">
              <a:buNone/>
            </a:pPr>
            <a:r>
              <a:rPr lang="fr-FR" sz="2400" i="1" kern="100"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Si, par un tour supplémentaire de la spirale, un jour, éblouissant entre tous, toute idéologie réactive disparue, la conscience devenait enfin ceci : l’abolition du manifeste et du latent, de l’apparence et du caché </a:t>
            </a:r>
            <a:r>
              <a:rPr lang="fr-FR" sz="2400" noProof="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buNone/>
            </a:pPr>
            <a:r>
              <a:rPr lang="fr-FR" sz="2400" noProof="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’il était demandé à l’analyse non pas de détruire la force (pas même de la corriger ou de la diriger), mais seulement de la décorer, en artiste ? </a:t>
            </a:r>
          </a:p>
          <a:p>
            <a:pPr marL="0" indent="0" algn="ctr">
              <a:buNone/>
            </a:pP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Imaginons que la science des lapsus découvre un jour son propre lapsus, et que ce lapsus soit : une forme nouvelle, inouïe, de la conscience </a:t>
            </a:r>
            <a:r>
              <a:rPr lang="fr-FR" sz="2400" noProof="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2400" noProof="0" dirty="0">
                <a:effectLst/>
                <a:latin typeface="Times New Roman" panose="02020603050405020304" pitchFamily="18" charset="0"/>
                <a:cs typeface="Times New Roman" panose="02020603050405020304" pitchFamily="18" charset="0"/>
              </a:rPr>
              <a:t> </a:t>
            </a:r>
            <a:endParaRPr lang="fr-FR" sz="2400" i="1"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fr-FR" sz="2400" noProof="0" dirty="0">
              <a:latin typeface="Times New Roman" panose="02020603050405020304" pitchFamily="18" charset="0"/>
              <a:cs typeface="Times New Roman" panose="02020603050405020304" pitchFamily="18" charset="0"/>
            </a:endParaRPr>
          </a:p>
          <a:p>
            <a:pPr marL="0" indent="0" algn="ctr">
              <a:buNone/>
            </a:pPr>
            <a:r>
              <a:rPr lang="fr-FR" sz="1800" noProof="0" dirty="0">
                <a:latin typeface="Times New Roman" panose="02020603050405020304" pitchFamily="18" charset="0"/>
                <a:cs typeface="Times New Roman" panose="02020603050405020304" pitchFamily="18" charset="0"/>
              </a:rPr>
              <a:t>(Roland Barthes, « Comprendre », </a:t>
            </a:r>
            <a:r>
              <a:rPr lang="fr-FR" sz="1800" i="1" noProof="0" dirty="0">
                <a:latin typeface="Times New Roman" panose="02020603050405020304" pitchFamily="18" charset="0"/>
                <a:cs typeface="Times New Roman" panose="02020603050405020304" pitchFamily="18" charset="0"/>
              </a:rPr>
              <a:t>Fragments d’un discours amoureux</a:t>
            </a:r>
            <a:r>
              <a:rPr lang="fr-FR" sz="1800" noProof="0" dirty="0">
                <a:latin typeface="Times New Roman" panose="02020603050405020304" pitchFamily="18" charset="0"/>
                <a:cs typeface="Times New Roman" panose="02020603050405020304" pitchFamily="18" charset="0"/>
              </a:rPr>
              <a:t>, </a:t>
            </a:r>
          </a:p>
          <a:p>
            <a:pPr marL="0" indent="0" algn="ctr">
              <a:buNone/>
            </a:pPr>
            <a:r>
              <a:rPr lang="fr-FR" sz="1800" i="1" dirty="0">
                <a:latin typeface="Times New Roman" panose="02020603050405020304" pitchFamily="18" charset="0"/>
                <a:cs typeface="Times New Roman" panose="02020603050405020304" pitchFamily="18" charset="0"/>
              </a:rPr>
              <a:t>in </a:t>
            </a:r>
            <a:r>
              <a:rPr lang="fr-FR" sz="1800" i="1" noProof="0" dirty="0">
                <a:latin typeface="Times New Roman" panose="02020603050405020304" pitchFamily="18" charset="0"/>
                <a:cs typeface="Times New Roman" panose="02020603050405020304" pitchFamily="18" charset="0"/>
              </a:rPr>
              <a:t>Œuvres complètes, </a:t>
            </a:r>
            <a:r>
              <a:rPr lang="fr-FR" sz="1800" noProof="0" dirty="0">
                <a:latin typeface="Times New Roman" panose="02020603050405020304" pitchFamily="18" charset="0"/>
                <a:cs typeface="Times New Roman" panose="02020603050405020304" pitchFamily="18" charset="0"/>
              </a:rPr>
              <a:t>V, Seuil, 2002, p.89)</a:t>
            </a:r>
          </a:p>
          <a:p>
            <a:endParaRPr lang="fr-FR" sz="24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537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9EF5-1973-2C4E-15AB-2B1B8B8F4F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0111F7-10B2-FE54-606D-25BA4C56AFBD}"/>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53AA2001-F755-EDD1-44C7-FAC20D2DCE1B}"/>
              </a:ext>
            </a:extLst>
          </p:cNvPr>
          <p:cNvSpPr>
            <a:spLocks noGrp="1"/>
          </p:cNvSpPr>
          <p:nvPr>
            <p:ph idx="1"/>
          </p:nvPr>
        </p:nvSpPr>
        <p:spPr/>
        <p:txBody>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effectLst/>
                <a:latin typeface="Times New Roman" panose="02020603050405020304" pitchFamily="18" charset="0"/>
                <a:ea typeface="Arial Unicode MS" panose="020B0604020202020204" pitchFamily="34" charset="-128"/>
                <a:cs typeface="+mj-cs"/>
              </a:rPr>
              <a:t>« </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S’il vous plaît, dans le vacarme de la nuit, </a:t>
            </a:r>
          </a:p>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n’avez-vous rien dit que vous désiriez de moi, </a:t>
            </a:r>
          </a:p>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que je n’aurai pas entendu. »</a:t>
            </a:r>
            <a:r>
              <a:rPr lang="fr-FR" sz="2400" noProof="0" dirty="0">
                <a:effectLst/>
                <a:cs typeface="+mj-cs"/>
              </a:rPr>
              <a:t> </a:t>
            </a:r>
          </a:p>
          <a:p>
            <a:pPr algn="ctr"/>
            <a:endParaRPr lang="fr-FR" sz="2400" noProof="0" dirty="0"/>
          </a:p>
          <a:p>
            <a:pPr marL="0" indent="0" algn="ctr">
              <a:buNone/>
            </a:pP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a:t>
            </a:r>
            <a:r>
              <a:rPr lang="fr-FR" sz="1800" i="1" noProof="0" dirty="0">
                <a:latin typeface="Times New Roman" panose="02020603050405020304" pitchFamily="18" charset="0"/>
                <a:ea typeface="Arial Unicode MS" panose="020B0604020202020204" pitchFamily="34" charset="-128"/>
                <a:cs typeface="Times New Roman" panose="02020603050405020304" pitchFamily="18" charset="0"/>
              </a:rPr>
              <a:t>Dans la solitude des champs de coton</a:t>
            </a: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 p.</a:t>
            </a:r>
            <a:r>
              <a:rPr lang="fr-FR" sz="1800" noProof="0" dirty="0">
                <a:effectLst/>
                <a:latin typeface="Times New Roman" panose="02020603050405020304" pitchFamily="18" charset="0"/>
                <a:cs typeface="Times New Roman" panose="02020603050405020304" pitchFamily="18" charset="0"/>
              </a:rPr>
              <a:t>61)</a:t>
            </a:r>
            <a:endParaRPr lang="fr-FR" sz="1800" noProof="0" dirty="0">
              <a:solidFill>
                <a:srgbClr val="000000"/>
              </a:solidFill>
              <a:effectLst/>
              <a:latin typeface="Times New Roman" panose="02020603050405020304" pitchFamily="18" charset="0"/>
            </a:endParaRPr>
          </a:p>
          <a:p>
            <a:pPr marL="0" indent="0" algn="ctr">
              <a:buNone/>
            </a:pPr>
            <a:endParaRPr lang="fr-FR" sz="2400" noProof="0" dirty="0">
              <a:latin typeface="Times New Roman" panose="02020603050405020304" pitchFamily="18" charset="0"/>
              <a:ea typeface="Arial Unicode MS" panose="020B0604020202020204" pitchFamily="34" charset="-128"/>
              <a:cs typeface="+mj-cs"/>
            </a:endParaRPr>
          </a:p>
          <a:p>
            <a:pPr marL="0" indent="0">
              <a:buNone/>
            </a:pPr>
            <a:endParaRPr lang="fr-FR" sz="18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411700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62384-28D5-B576-A217-8077C67EE3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1C9C2E-87E7-733B-8009-F1050EA0B9F4}"/>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8C2F5350-7E82-9B3D-9098-1F2C651B4BCB}"/>
              </a:ext>
            </a:extLst>
          </p:cNvPr>
          <p:cNvSpPr>
            <a:spLocks noGrp="1"/>
          </p:cNvSpPr>
          <p:nvPr>
            <p:ph idx="1"/>
          </p:nvPr>
        </p:nvSpPr>
        <p:spPr/>
        <p:txBody>
          <a:bodyPr>
            <a:normAutofit/>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lgn="ctr">
              <a:buNone/>
            </a:pPr>
            <a:r>
              <a:rPr lang="fr-FR" sz="2400" noProof="0" dirty="0">
                <a:solidFill>
                  <a:srgbClr val="000000"/>
                </a:solidFill>
                <a:effectLst/>
                <a:latin typeface="Times New Roman" panose="02020603050405020304" pitchFamily="18" charset="0"/>
              </a:rPr>
              <a:t>« (Je te jure que tu devrais te renseigner sur la </a:t>
            </a:r>
            <a:r>
              <a:rPr lang="fr-FR" sz="2400" noProof="0" dirty="0" err="1">
                <a:solidFill>
                  <a:srgbClr val="000000"/>
                </a:solidFill>
                <a:effectLst/>
                <a:latin typeface="Times New Roman" panose="02020603050405020304" pitchFamily="18" charset="0"/>
              </a:rPr>
              <a:t>capœira</a:t>
            </a:r>
            <a:r>
              <a:rPr lang="fr-FR" sz="2400" noProof="0" dirty="0">
                <a:solidFill>
                  <a:srgbClr val="000000"/>
                </a:solidFill>
                <a:effectLst/>
                <a:latin typeface="Times New Roman" panose="02020603050405020304" pitchFamily="18" charset="0"/>
              </a:rPr>
              <a:t> : </a:t>
            </a:r>
          </a:p>
          <a:p>
            <a:pPr marL="0" indent="0" algn="ctr">
              <a:buNone/>
            </a:pPr>
            <a:r>
              <a:rPr lang="fr-FR" sz="2400" noProof="0" dirty="0">
                <a:solidFill>
                  <a:srgbClr val="000000"/>
                </a:solidFill>
                <a:effectLst/>
                <a:latin typeface="Times New Roman" panose="02020603050405020304" pitchFamily="18" charset="0"/>
              </a:rPr>
              <a:t>c’est le comble de ce que j’ai toujours préféré dans les arts martiaux : </a:t>
            </a:r>
          </a:p>
          <a:p>
            <a:pPr marL="0" indent="0" algn="ctr">
              <a:buNone/>
            </a:pPr>
            <a:r>
              <a:rPr lang="fr-FR" sz="2400" noProof="0" dirty="0">
                <a:solidFill>
                  <a:srgbClr val="000000"/>
                </a:solidFill>
                <a:effectLst/>
                <a:latin typeface="Times New Roman" panose="02020603050405020304" pitchFamily="18" charset="0"/>
              </a:rPr>
              <a:t>l’approche de l’adversaire.) »</a:t>
            </a:r>
          </a:p>
          <a:p>
            <a:pPr marL="0" indent="0" algn="ctr">
              <a:buNone/>
            </a:pPr>
            <a:endParaRPr lang="fr-FR" sz="2400" noProof="0" dirty="0">
              <a:solidFill>
                <a:srgbClr val="000000"/>
              </a:solidFill>
              <a:latin typeface="Times New Roman" panose="02020603050405020304" pitchFamily="18" charset="0"/>
            </a:endParaRPr>
          </a:p>
          <a:p>
            <a:pPr marL="0" indent="0" algn="ctr">
              <a:buNone/>
            </a:pPr>
            <a:r>
              <a:rPr lang="fr-FR" sz="1800" noProof="0" dirty="0">
                <a:solidFill>
                  <a:srgbClr val="000000"/>
                </a:solidFill>
                <a:effectLst/>
                <a:latin typeface="Times New Roman" panose="02020603050405020304" pitchFamily="18" charset="0"/>
              </a:rPr>
              <a:t>(Carte postale à </a:t>
            </a:r>
            <a:r>
              <a:rPr lang="fr-FR" sz="1800" noProof="0" dirty="0" err="1">
                <a:solidFill>
                  <a:srgbClr val="000000"/>
                </a:solidFill>
                <a:effectLst/>
                <a:latin typeface="Times New Roman" panose="02020603050405020304" pitchFamily="18" charset="0"/>
              </a:rPr>
              <a:t>Hammou</a:t>
            </a:r>
            <a:r>
              <a:rPr lang="fr-FR" sz="1800" noProof="0" dirty="0">
                <a:solidFill>
                  <a:srgbClr val="000000"/>
                </a:solidFill>
                <a:effectLst/>
                <a:latin typeface="Times New Roman" panose="02020603050405020304" pitchFamily="18" charset="0"/>
              </a:rPr>
              <a:t> </a:t>
            </a:r>
            <a:r>
              <a:rPr lang="fr-FR" sz="1800" noProof="0" dirty="0" err="1">
                <a:solidFill>
                  <a:srgbClr val="000000"/>
                </a:solidFill>
                <a:effectLst/>
                <a:latin typeface="Times New Roman" panose="02020603050405020304" pitchFamily="18" charset="0"/>
              </a:rPr>
              <a:t>Graïa</a:t>
            </a:r>
            <a:r>
              <a:rPr lang="fr-FR" sz="1800" noProof="0" dirty="0">
                <a:solidFill>
                  <a:srgbClr val="000000"/>
                </a:solidFill>
                <a:effectLst/>
                <a:latin typeface="Times New Roman" panose="02020603050405020304" pitchFamily="18" charset="0"/>
              </a:rPr>
              <a:t>, du Brésil, janvier 1986, </a:t>
            </a:r>
            <a:r>
              <a:rPr lang="fr-FR" sz="1800" i="1" noProof="0" dirty="0">
                <a:solidFill>
                  <a:srgbClr val="000000"/>
                </a:solidFill>
                <a:effectLst/>
                <a:latin typeface="Times New Roman" panose="02020603050405020304" pitchFamily="18" charset="0"/>
              </a:rPr>
              <a:t>Lettres</a:t>
            </a:r>
            <a:r>
              <a:rPr lang="fr-FR" sz="1800" noProof="0" dirty="0">
                <a:solidFill>
                  <a:srgbClr val="000000"/>
                </a:solidFill>
                <a:effectLst/>
                <a:latin typeface="Times New Roman" panose="02020603050405020304" pitchFamily="18" charset="0"/>
              </a:rPr>
              <a:t>, p. 503.)</a:t>
            </a:r>
          </a:p>
        </p:txBody>
      </p:sp>
    </p:spTree>
    <p:extLst>
      <p:ext uri="{BB962C8B-B14F-4D97-AF65-F5344CB8AC3E}">
        <p14:creationId xmlns:p14="http://schemas.microsoft.com/office/powerpoint/2010/main" val="138918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E3AA3-A648-16BB-C504-A9B73979215E}"/>
              </a:ext>
            </a:extLst>
          </p:cNvPr>
          <p:cNvSpPr>
            <a:spLocks noGrp="1"/>
          </p:cNvSpPr>
          <p:nvPr>
            <p:ph type="title"/>
          </p:nvPr>
        </p:nvSpPr>
        <p:spPr>
          <a:xfrm>
            <a:off x="838200" y="365126"/>
            <a:ext cx="10515600" cy="908090"/>
          </a:xfrm>
        </p:spPr>
        <p:txBody>
          <a:bodyPr>
            <a:normAutofit/>
          </a:bodyPr>
          <a:lstStyle/>
          <a:p>
            <a:r>
              <a:rPr lang="fr-FR" sz="2400" b="1" noProof="0" dirty="0">
                <a:latin typeface="Times New Roman" panose="02020603050405020304" pitchFamily="18" charset="0"/>
                <a:cs typeface="Times New Roman" panose="02020603050405020304" pitchFamily="18" charset="0"/>
              </a:rPr>
              <a:t>REFLET 1 : JARMUSCH – ET LE TEMPS</a:t>
            </a:r>
          </a:p>
        </p:txBody>
      </p:sp>
      <p:sp>
        <p:nvSpPr>
          <p:cNvPr id="3" name="Espace réservé du contenu 2">
            <a:extLst>
              <a:ext uri="{FF2B5EF4-FFF2-40B4-BE49-F238E27FC236}">
                <a16:creationId xmlns:a16="http://schemas.microsoft.com/office/drawing/2014/main" id="{9DA1565A-DF34-DD5F-92E1-C0A1D41E0AB0}"/>
              </a:ext>
            </a:extLst>
          </p:cNvPr>
          <p:cNvSpPr>
            <a:spLocks noGrp="1"/>
          </p:cNvSpPr>
          <p:nvPr>
            <p:ph idx="1"/>
          </p:nvPr>
        </p:nvSpPr>
        <p:spPr/>
        <p:txBody>
          <a:bodyPr/>
          <a:lstStyle/>
          <a:p>
            <a:pPr marL="0" indent="0">
              <a:buNone/>
            </a:pPr>
            <a:r>
              <a:rPr lang="fr-FR" sz="2400" noProof="0" dirty="0">
                <a:effectLst/>
                <a:latin typeface="Times New Roman" panose="02020603050405020304" pitchFamily="18" charset="0"/>
                <a:ea typeface="Arial Unicode MS" panose="020B0604020202020204" pitchFamily="34" charset="-128"/>
                <a:cs typeface="+mj-cs"/>
              </a:rPr>
              <a:t>« </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Quand j</a:t>
            </a:r>
            <a:r>
              <a:rPr lang="fr-FR" sz="2400" noProof="0" dirty="0">
                <a:solidFill>
                  <a:srgbClr val="000000"/>
                </a:solidFill>
                <a:effectLst/>
                <a:ea typeface="Arial Unicode MS" panose="020B0604020202020204" pitchFamily="34" charset="-128"/>
                <a:cs typeface="+mj-cs"/>
              </a:rPr>
              <a:t>’</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ai vu le film de Jim Jarmusch, </a:t>
            </a:r>
            <a:r>
              <a:rPr lang="fr-FR" sz="2400" i="1" noProof="0" dirty="0">
                <a:solidFill>
                  <a:srgbClr val="000000"/>
                </a:solidFill>
                <a:effectLst/>
                <a:latin typeface="Times New Roman" panose="02020603050405020304" pitchFamily="18" charset="0"/>
                <a:ea typeface="Arial Unicode MS" panose="020B0604020202020204" pitchFamily="34" charset="-128"/>
                <a:cs typeface="+mj-cs"/>
              </a:rPr>
              <a:t>Down by </a:t>
            </a:r>
            <a:r>
              <a:rPr lang="fr-FR" sz="2400" i="1" noProof="0" dirty="0" err="1">
                <a:solidFill>
                  <a:srgbClr val="000000"/>
                </a:solidFill>
                <a:effectLst/>
                <a:latin typeface="Times New Roman" panose="02020603050405020304" pitchFamily="18" charset="0"/>
                <a:ea typeface="Arial Unicode MS" panose="020B0604020202020204" pitchFamily="34" charset="-128"/>
                <a:cs typeface="+mj-cs"/>
              </a:rPr>
              <a:t>law</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 je me suis retrouvé dans les relations entre Tom </a:t>
            </a:r>
            <a:r>
              <a:rPr lang="fr-FR" sz="2400" noProof="0" dirty="0" err="1">
                <a:solidFill>
                  <a:srgbClr val="000000"/>
                </a:solidFill>
                <a:effectLst/>
                <a:latin typeface="Times New Roman" panose="02020603050405020304" pitchFamily="18" charset="0"/>
                <a:ea typeface="Arial Unicode MS" panose="020B0604020202020204" pitchFamily="34" charset="-128"/>
                <a:cs typeface="+mj-cs"/>
              </a:rPr>
              <a:t>Waits</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 et John </a:t>
            </a:r>
            <a:r>
              <a:rPr lang="fr-FR" sz="2400" noProof="0" dirty="0" err="1">
                <a:solidFill>
                  <a:srgbClr val="000000"/>
                </a:solidFill>
                <a:effectLst/>
                <a:latin typeface="Times New Roman" panose="02020603050405020304" pitchFamily="18" charset="0"/>
                <a:ea typeface="Arial Unicode MS" panose="020B0604020202020204" pitchFamily="34" charset="-128"/>
                <a:cs typeface="+mj-cs"/>
              </a:rPr>
              <a:t>Lurie</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 réunis à leur corps défendant. Ce qui se passe entre eux est mystérieux comme dans un match de boxe. On met deux hommes sur un ring. Ils doivent se battre et gagner. Deux personnes qui ne se connaissent pas, se tapent à mort devant le public, vivent des choses qui dépassent la passion amoureuse. Face à l</a:t>
            </a:r>
            <a:r>
              <a:rPr lang="fr-FR" sz="2400" noProof="0" dirty="0">
                <a:solidFill>
                  <a:srgbClr val="000000"/>
                </a:solidFill>
                <a:effectLst/>
                <a:ea typeface="Arial Unicode MS" panose="020B0604020202020204" pitchFamily="34" charset="-128"/>
                <a:cs typeface="+mj-cs"/>
              </a:rPr>
              <a:t>’</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adversaire, ils se dépouillent, souffrent comme jamais. Chez moi, ils se battent par le langage, et le langage</a:t>
            </a:r>
            <a:r>
              <a:rPr lang="fr-FR" sz="2400" noProof="0" dirty="0">
                <a:solidFill>
                  <a:srgbClr val="000000"/>
                </a:solidFill>
                <a:latin typeface="Times New Roman" panose="02020603050405020304" pitchFamily="18" charset="0"/>
                <a:ea typeface="Arial Unicode MS" panose="020B0604020202020204" pitchFamily="34" charset="-128"/>
                <a:cs typeface="+mj-cs"/>
              </a:rPr>
              <a:t> </a:t>
            </a:r>
            <a:r>
              <a:rPr lang="fr-FR" sz="2400" noProof="0" dirty="0">
                <a:solidFill>
                  <a:srgbClr val="000000"/>
                </a:solidFill>
                <a:effectLst/>
                <a:latin typeface="Times New Roman" panose="02020603050405020304" pitchFamily="18" charset="0"/>
                <a:ea typeface="Arial Unicode MS" panose="020B0604020202020204" pitchFamily="34" charset="-128"/>
                <a:cs typeface="+mj-cs"/>
              </a:rPr>
              <a:t>entraîne une transformation en eux. Ils jouent à « si tu voulais, on serait copains », sans être dupes. »</a:t>
            </a:r>
            <a:r>
              <a:rPr lang="fr-FR" sz="2400" noProof="0" dirty="0">
                <a:effectLst/>
                <a:cs typeface="+mj-cs"/>
              </a:rPr>
              <a:t> </a:t>
            </a:r>
          </a:p>
          <a:p>
            <a:endParaRPr lang="fr-FR" noProof="0" dirty="0"/>
          </a:p>
          <a:p>
            <a:pPr marL="0" indent="0">
              <a:buNone/>
            </a:pPr>
            <a:r>
              <a:rPr lang="fr-FR" sz="1800" noProof="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(Entretien avec Colette Godard, « On se parle, on se tue », </a:t>
            </a:r>
            <a:r>
              <a:rPr lang="fr-FR" sz="1800" i="1" noProof="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Le Monde</a:t>
            </a:r>
            <a:r>
              <a:rPr lang="fr-FR" sz="1800" noProof="0" dirty="0">
                <a:ln>
                  <a:noFill/>
                </a:ln>
                <a:effectLst/>
                <a:latin typeface="Times New Roman" panose="02020603050405020304" pitchFamily="18" charset="0"/>
                <a:ea typeface="Arial Unicode MS" panose="020B0604020202020204" pitchFamily="34" charset="-128"/>
                <a:cs typeface="Times New Roman" panose="02020603050405020304" pitchFamily="18" charset="0"/>
              </a:rPr>
              <a:t>, 11-12 janvier 1987)</a:t>
            </a:r>
          </a:p>
          <a:p>
            <a:endParaRPr lang="fr-FR" noProof="0" dirty="0">
              <a:effectLst/>
            </a:endParaRPr>
          </a:p>
          <a:p>
            <a:endParaRPr lang="fr-FR" noProof="0" dirty="0"/>
          </a:p>
        </p:txBody>
      </p:sp>
    </p:spTree>
    <p:extLst>
      <p:ext uri="{BB962C8B-B14F-4D97-AF65-F5344CB8AC3E}">
        <p14:creationId xmlns:p14="http://schemas.microsoft.com/office/powerpoint/2010/main" val="406757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039B-5D17-46D8-9229-6860B17545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34E1CB-33C1-B9A5-5648-362255FF9AE5}"/>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35CFA0BC-B634-78B3-9B14-F70D837EE7CE}"/>
              </a:ext>
            </a:extLst>
          </p:cNvPr>
          <p:cNvSpPr>
            <a:spLocks noGrp="1"/>
          </p:cNvSpPr>
          <p:nvPr>
            <p:ph idx="1"/>
          </p:nvPr>
        </p:nvSpPr>
        <p:spPr/>
        <p:txBody>
          <a:bodyPr>
            <a:normAutofit/>
          </a:bodyPr>
          <a:lstStyle/>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rPr>
              <a:t>« La vraie profondeur […] s’il en est une, vient de la multitude de barrières </a:t>
            </a:r>
            <a:r>
              <a:rPr lang="fr-FR" sz="2400" noProof="0" dirty="0" err="1">
                <a:solidFill>
                  <a:srgbClr val="000000"/>
                </a:solidFill>
                <a:effectLst/>
                <a:latin typeface="Times New Roman" panose="02020603050405020304" pitchFamily="18" charset="0"/>
                <a:ea typeface="Arial Unicode MS" panose="020B0604020202020204" pitchFamily="34" charset="-128"/>
              </a:rPr>
              <a:t>qu</a:t>
            </a:r>
            <a:r>
              <a:rPr lang="fr-FR" sz="2400" noProof="0" dirty="0">
                <a:solidFill>
                  <a:srgbClr val="000000"/>
                </a:solidFill>
                <a:effectLst/>
                <a:latin typeface="Times New Roman" panose="02020603050405020304" pitchFamily="18" charset="0"/>
                <a:ea typeface="Arial Unicode MS" panose="020B0604020202020204" pitchFamily="34" charset="-128"/>
              </a:rPr>
              <a:t>[e le personnage] a élevées entre ce qu’il révèle et son secret ; au point que, quand on croit avoir découvert enfin le cœur du problème, on peut être certain que ce n’est encore qu’une barrière façonnée pour empêcher qu’on pénètre davantage, au point qu’il n’est pas sûr du tout qu’à la fin il y ait un secret, sinon que Koch se présente comme une infinité de cercueils pharaoniques emboîtés les uns dans les autres et destinés à tromper le regard ; et que vouloir profaner l’infini mystère de cette tombe conduirait probablement l’explorateur à découvrir une dernière boîte renfermant quelques cendres mortes et dépourvues de sens. » </a:t>
            </a:r>
          </a:p>
          <a:p>
            <a:pPr marL="0" indent="0" algn="ctr">
              <a:buNone/>
            </a:pPr>
            <a:endParaRPr lang="fr-FR" sz="2400" kern="100" noProof="0" dirty="0">
              <a:ln>
                <a:noFill/>
              </a:ln>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gn="ctr">
              <a:buNone/>
            </a:pPr>
            <a:r>
              <a:rPr lang="fr-FR" sz="1800" kern="100" noProof="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(Bernard-Marie Koltès, </a:t>
            </a:r>
            <a:r>
              <a:rPr lang="fr-FR" sz="1800" noProof="0" dirty="0">
                <a:solidFill>
                  <a:srgbClr val="000000"/>
                </a:solidFill>
                <a:effectLst/>
                <a:latin typeface="Times New Roman" panose="02020603050405020304" pitchFamily="18" charset="0"/>
              </a:rPr>
              <a:t>« Pour mettre en scène </a:t>
            </a:r>
            <a:r>
              <a:rPr lang="fr-FR" sz="1800" i="1" noProof="0" dirty="0">
                <a:solidFill>
                  <a:srgbClr val="000000"/>
                </a:solidFill>
                <a:effectLst/>
                <a:latin typeface="Times New Roman" panose="02020603050405020304" pitchFamily="18" charset="0"/>
              </a:rPr>
              <a:t>Quai ouest</a:t>
            </a:r>
            <a:r>
              <a:rPr lang="fr-FR" sz="1800" noProof="0" dirty="0">
                <a:solidFill>
                  <a:srgbClr val="000000"/>
                </a:solidFill>
                <a:effectLst/>
                <a:latin typeface="Times New Roman" panose="02020603050405020304" pitchFamily="18" charset="0"/>
              </a:rPr>
              <a:t> » in </a:t>
            </a:r>
            <a:r>
              <a:rPr lang="fr-FR" sz="1800" i="1" noProof="0" dirty="0">
                <a:solidFill>
                  <a:srgbClr val="000000"/>
                </a:solidFill>
                <a:effectLst/>
                <a:latin typeface="Times New Roman" panose="02020603050405020304" pitchFamily="18" charset="0"/>
              </a:rPr>
              <a:t>Quai ouest</a:t>
            </a:r>
            <a:r>
              <a:rPr lang="fr-FR" sz="1800" noProof="0" dirty="0">
                <a:solidFill>
                  <a:srgbClr val="000000"/>
                </a:solidFill>
                <a:effectLst/>
                <a:latin typeface="Times New Roman" panose="02020603050405020304" pitchFamily="18" charset="0"/>
              </a:rPr>
              <a:t>, p. 106.)</a:t>
            </a:r>
          </a:p>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288629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B770-EABF-5BC8-BD60-6F1DA3412B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7CB606-1EA6-AB3A-526B-483A8E40B70A}"/>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00A32454-7810-D946-48F2-5D3433BE188F}"/>
              </a:ext>
            </a:extLst>
          </p:cNvPr>
          <p:cNvSpPr>
            <a:spLocks noGrp="1"/>
          </p:cNvSpPr>
          <p:nvPr>
            <p:ph idx="1"/>
          </p:nvPr>
        </p:nvSpPr>
        <p:spPr/>
        <p:txBody>
          <a:bodyPr>
            <a:normAutofit/>
          </a:bodyPr>
          <a:lstStyle/>
          <a:p>
            <a:pPr marL="0" indent="0" algn="ctr">
              <a:buNone/>
            </a:pPr>
            <a:r>
              <a:rPr lang="fr-FR" sz="2400"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Une relation complexe, donc, jouant sur un va-et-vient permanent entre cette opacité irréductible du mystère, de l’énigme, en un mot de </a:t>
            </a:r>
            <a:r>
              <a:rPr lang="fr-FR" sz="2400" i="1"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l’étrangeté</a:t>
            </a:r>
            <a:r>
              <a:rPr lang="fr-FR" sz="2400"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ou de la distance, qui caractérise l’œuvre, et l’intimité, la proximité, l’évidence dont elle est cependant, paradoxalement, également porteuse. </a:t>
            </a:r>
          </a:p>
          <a:p>
            <a:pPr marL="0" indent="0" algn="ctr">
              <a:buNone/>
            </a:pPr>
            <a:r>
              <a:rPr lang="fr-FR" sz="2400"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Un mouvement de flux et de reflux. Un rapport </a:t>
            </a:r>
            <a:r>
              <a:rPr lang="fr-FR" sz="2400" i="1"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dialectique</a:t>
            </a:r>
            <a:r>
              <a:rPr lang="fr-FR" sz="2400"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donc. </a:t>
            </a:r>
          </a:p>
          <a:p>
            <a:pPr marL="0" indent="0" algn="ctr">
              <a:buNone/>
            </a:pPr>
            <a:r>
              <a:rPr lang="fr-FR" sz="2400" noProof="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Une dialectique entre le caché et l’évident, la distance et l’intime, ce qui est donné et ce qui se retire, la surface opaque et la profondeur, le proche et le lointain. »</a:t>
            </a:r>
          </a:p>
          <a:p>
            <a:pPr marL="0" indent="0" algn="ctr">
              <a:buNone/>
            </a:pPr>
            <a:endParaRPr lang="fr-FR" sz="1800" noProof="0" dirty="0">
              <a:solidFill>
                <a:srgbClr val="000000"/>
              </a:solidFill>
              <a:effectLst/>
              <a:latin typeface="Times New Roman" panose="02020603050405020304" pitchFamily="18" charset="0"/>
            </a:endParaRPr>
          </a:p>
          <a:p>
            <a:pPr marL="0" indent="0" algn="ctr">
              <a:buNone/>
            </a:pPr>
            <a:r>
              <a:rPr lang="fr-FR" sz="18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fr-F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Christophe </a:t>
            </a:r>
            <a:r>
              <a:rPr lang="fr-FR" sz="18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Triau</a:t>
            </a:r>
            <a:r>
              <a:rPr lang="fr-F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 La dialectique de la langue », </a:t>
            </a:r>
            <a:r>
              <a:rPr lang="fr-FR" sz="1800" i="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Voix de Koltès</a:t>
            </a:r>
            <a:r>
              <a:rPr lang="fr-FR" sz="1800" i="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a:t>
            </a:r>
            <a:r>
              <a:rPr lang="fr-F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Carnets Séguier, 2004)</a:t>
            </a:r>
          </a:p>
        </p:txBody>
      </p:sp>
    </p:spTree>
    <p:extLst>
      <p:ext uri="{BB962C8B-B14F-4D97-AF65-F5344CB8AC3E}">
        <p14:creationId xmlns:p14="http://schemas.microsoft.com/office/powerpoint/2010/main" val="94863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A780A-E7F9-39AA-D752-CDE0B34D25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C6566C-064F-4A88-582F-0954CF20D86B}"/>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4BBE0BB6-A0B9-C5AB-D15D-D3B753B18E08}"/>
              </a:ext>
            </a:extLst>
          </p:cNvPr>
          <p:cNvSpPr>
            <a:spLocks noGrp="1"/>
          </p:cNvSpPr>
          <p:nvPr>
            <p:ph idx="1"/>
          </p:nvPr>
        </p:nvSpPr>
        <p:spPr/>
        <p:txBody>
          <a:bodyPr>
            <a:normAutofit/>
          </a:bodyPr>
          <a:lstStyle/>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 … car le désir d'un acheteur est la plus mélancolique chose qui soit, qu'on contemple comme un petit secret qui ne demande qu’à être percé et qu'on prend son temps avant de percer ; comme un cadeau que l'on reçoit emballé et dont on prend son temps à tirer la ficelle. »</a:t>
            </a:r>
          </a:p>
          <a:p>
            <a:pPr marL="0" indent="0" algn="ctr">
              <a:buNone/>
            </a:pPr>
            <a:endParaRPr lang="fr-FR" sz="2400" dirty="0">
              <a:solidFill>
                <a:srgbClr val="000000"/>
              </a:solidFill>
              <a:latin typeface="Times New Roman" panose="02020603050405020304" pitchFamily="18" charset="0"/>
              <a:cs typeface="Times New Roman" panose="02020603050405020304" pitchFamily="18" charset="0"/>
            </a:endParaRPr>
          </a:p>
          <a:p>
            <a:pPr marL="0" indent="0" algn="ctr">
              <a:buNone/>
            </a:pPr>
            <a:r>
              <a:rPr lang="fr-FR" sz="2400" dirty="0">
                <a:solidFill>
                  <a:srgbClr val="000000"/>
                </a:solidFill>
                <a:effectLst/>
                <a:latin typeface="Times New Roman" panose="02020603050405020304" pitchFamily="18" charset="0"/>
                <a:cs typeface="Times New Roman" panose="02020603050405020304" pitchFamily="18" charset="0"/>
              </a:rPr>
              <a:t>(</a:t>
            </a:r>
            <a:r>
              <a:rPr lang="fr-FR" sz="2400" i="1" dirty="0">
                <a:solidFill>
                  <a:srgbClr val="000000"/>
                </a:solidFill>
                <a:effectLst/>
                <a:latin typeface="Times New Roman" panose="02020603050405020304" pitchFamily="18" charset="0"/>
                <a:cs typeface="Times New Roman" panose="02020603050405020304" pitchFamily="18" charset="0"/>
              </a:rPr>
              <a:t>Dans la solitude des champs de coton</a:t>
            </a:r>
            <a:r>
              <a:rPr lang="fr-FR" sz="2400" dirty="0">
                <a:solidFill>
                  <a:srgbClr val="000000"/>
                </a:solidFill>
                <a:effectLst/>
                <a:latin typeface="Times New Roman" panose="02020603050405020304" pitchFamily="18" charset="0"/>
                <a:cs typeface="Times New Roman" panose="02020603050405020304" pitchFamily="18" charset="0"/>
              </a:rPr>
              <a:t>, p. 10)</a:t>
            </a:r>
          </a:p>
        </p:txBody>
      </p:sp>
    </p:spTree>
    <p:extLst>
      <p:ext uri="{BB962C8B-B14F-4D97-AF65-F5344CB8AC3E}">
        <p14:creationId xmlns:p14="http://schemas.microsoft.com/office/powerpoint/2010/main" val="292452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FD87-8456-BCD7-CA60-C71821C09F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D86F7D-D068-79C9-B471-92EAC82E7F90}"/>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23EB65B9-07F9-C4D0-147D-DBC34BCA11DC}"/>
              </a:ext>
            </a:extLst>
          </p:cNvPr>
          <p:cNvSpPr>
            <a:spLocks noGrp="1"/>
          </p:cNvSpPr>
          <p:nvPr>
            <p:ph idx="1"/>
          </p:nvPr>
        </p:nvSpPr>
        <p:spPr/>
        <p:txBody>
          <a:bodyPr>
            <a:normAutofit/>
          </a:bodyPr>
          <a:lstStyle/>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rPr>
              <a:t>« Saurons-nous jouer ce théâtre-là, si drôle finalement, où les mots précèdent la pensée, où de vieux enfants, de faux adultes essaient à tout hasard toutes les associations d’idées qu’ils trouvent pour enrubanner leur impuissance ? </a:t>
            </a:r>
          </a:p>
          <a:p>
            <a:pPr marL="0" indent="0" algn="ctr">
              <a:buNone/>
            </a:pPr>
            <a:r>
              <a:rPr lang="fr-FR" sz="2400" noProof="0" dirty="0">
                <a:solidFill>
                  <a:srgbClr val="000000"/>
                </a:solidFill>
                <a:effectLst/>
                <a:latin typeface="Times New Roman" panose="02020603050405020304" pitchFamily="18" charset="0"/>
                <a:ea typeface="Arial Unicode MS" panose="020B0604020202020204" pitchFamily="34" charset="-128"/>
              </a:rPr>
              <a:t>À nous, acteurs, metteur en scène, Bernard Koltès réclame une chose rare et difficile : l’observation des autres, l’écoute des êtres, ce qu’ils se disent, ce dont ils ne savent pas parler, tous ces échafaudages secrets ou l’affirmation catégorique n’est jamais qu’une faille de plus et la logique péremptoire une blessure secrète. » </a:t>
            </a:r>
          </a:p>
          <a:p>
            <a:pPr marL="0" indent="0" algn="ctr">
              <a:buNone/>
            </a:pPr>
            <a:endParaRPr lang="fr-FR" sz="18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gn="ctr">
              <a:buNone/>
            </a:pPr>
            <a:r>
              <a:rPr lang="fr-FR" sz="18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(Patrice Chéreau, postface de </a:t>
            </a:r>
            <a:r>
              <a:rPr lang="fr-FR" sz="1800" i="1"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Combat de nègre et de chiens,</a:t>
            </a:r>
            <a:r>
              <a:rPr lang="fr-FR" sz="1800" noProof="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dans l’édition publiée par Nanterre-Amandiers, 1980.)</a:t>
            </a:r>
          </a:p>
        </p:txBody>
      </p:sp>
    </p:spTree>
    <p:extLst>
      <p:ext uri="{BB962C8B-B14F-4D97-AF65-F5344CB8AC3E}">
        <p14:creationId xmlns:p14="http://schemas.microsoft.com/office/powerpoint/2010/main" val="372234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5D47-B058-AE6A-540E-D4C4E17BDA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BE8196-3C9B-4F94-B787-D602C9F43C16}"/>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E9DA0BF1-C7CA-2B2B-C7E1-C91800C7E1B0}"/>
              </a:ext>
            </a:extLst>
          </p:cNvPr>
          <p:cNvSpPr>
            <a:spLocks noGrp="1"/>
          </p:cNvSpPr>
          <p:nvPr>
            <p:ph idx="1"/>
          </p:nvPr>
        </p:nvSpPr>
        <p:spPr/>
        <p:txBody>
          <a:bodyPr>
            <a:normAutofit/>
          </a:bodyPr>
          <a:lstStyle/>
          <a:p>
            <a:pPr marL="0" indent="0" algn="ctr">
              <a:buNone/>
            </a:pPr>
            <a:r>
              <a:rPr lang="fr-FR"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fr-FR" sz="240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L’art de Giacometti me semble vouloir découvrir cette blessure secrète de tout être et même de toute chose, afin qu’elle les illumine. ».</a:t>
            </a:r>
            <a:r>
              <a:rPr lang="fr-FR" sz="2400" dirty="0">
                <a:effectLst/>
                <a:latin typeface="Times New Roman" panose="02020603050405020304" pitchFamily="18" charset="0"/>
                <a:cs typeface="Times New Roman" panose="02020603050405020304" pitchFamily="18" charset="0"/>
              </a:rPr>
              <a:t> </a:t>
            </a:r>
          </a:p>
          <a:p>
            <a:pPr marL="0" indent="0" algn="ctr">
              <a:buNone/>
            </a:pPr>
            <a:endParaRPr lang="fr-FR" sz="1600" noProof="0" dirty="0">
              <a:solidFill>
                <a:srgbClr val="000000"/>
              </a:solidFill>
              <a:latin typeface="Times New Roman" panose="02020603050405020304" pitchFamily="18" charset="0"/>
              <a:cs typeface="Times New Roman" panose="02020603050405020304" pitchFamily="18" charset="0"/>
            </a:endParaRPr>
          </a:p>
          <a:p>
            <a:pPr marL="0" indent="0" algn="ctr">
              <a:buNone/>
            </a:pPr>
            <a:r>
              <a:rPr lang="fr-FR" sz="1800" dirty="0">
                <a:solidFill>
                  <a:srgbClr val="000000"/>
                </a:solidFill>
                <a:effectLst/>
                <a:latin typeface="Times New Roman" panose="02020603050405020304" pitchFamily="18" charset="0"/>
                <a:cs typeface="Times New Roman" panose="02020603050405020304" pitchFamily="18" charset="0"/>
              </a:rPr>
              <a:t>Jean Genet, </a:t>
            </a:r>
            <a:r>
              <a:rPr lang="fr-FR" sz="1800" i="1" dirty="0">
                <a:solidFill>
                  <a:srgbClr val="000000"/>
                </a:solidFill>
                <a:effectLst/>
                <a:latin typeface="Times New Roman" panose="02020603050405020304" pitchFamily="18" charset="0"/>
                <a:cs typeface="Times New Roman" panose="02020603050405020304" pitchFamily="18" charset="0"/>
              </a:rPr>
              <a:t>L’Atelier d’Alberto Giacometti, </a:t>
            </a:r>
            <a:r>
              <a:rPr lang="fr-FR" sz="1800" dirty="0">
                <a:solidFill>
                  <a:srgbClr val="000000"/>
                </a:solidFill>
                <a:effectLst/>
                <a:latin typeface="Times New Roman" panose="02020603050405020304" pitchFamily="18" charset="0"/>
                <a:cs typeface="Times New Roman" panose="02020603050405020304" pitchFamily="18" charset="0"/>
              </a:rPr>
              <a:t>Paris, Gallimard</a:t>
            </a:r>
            <a:r>
              <a:rPr lang="fr-FR" sz="1800" i="1" dirty="0">
                <a:solidFill>
                  <a:srgbClr val="000000"/>
                </a:solidFill>
                <a:effectLst/>
                <a:latin typeface="Times New Roman" panose="02020603050405020304" pitchFamily="18" charset="0"/>
                <a:cs typeface="Times New Roman" panose="02020603050405020304" pitchFamily="18" charset="0"/>
              </a:rPr>
              <a:t> </a:t>
            </a:r>
            <a:r>
              <a:rPr lang="fr-FR" sz="1800" dirty="0">
                <a:solidFill>
                  <a:srgbClr val="000000"/>
                </a:solidFill>
                <a:effectLst/>
                <a:latin typeface="Times New Roman" panose="02020603050405020304" pitchFamily="18" charset="0"/>
                <a:cs typeface="Times New Roman" panose="02020603050405020304" pitchFamily="18" charset="0"/>
              </a:rPr>
              <a:t>1997 (</a:t>
            </a:r>
            <a:r>
              <a:rPr lang="fr-FR" sz="1800" i="1" dirty="0" err="1">
                <a:solidFill>
                  <a:srgbClr val="000000"/>
                </a:solidFill>
                <a:effectLst/>
                <a:latin typeface="Times New Roman" panose="02020603050405020304" pitchFamily="18" charset="0"/>
                <a:cs typeface="Times New Roman" panose="02020603050405020304" pitchFamily="18" charset="0"/>
              </a:rPr>
              <a:t>posth</a:t>
            </a:r>
            <a:r>
              <a:rPr lang="fr-FR" sz="1800" dirty="0">
                <a:solidFill>
                  <a:srgbClr val="000000"/>
                </a:solidFill>
                <a:effectLst/>
                <a:latin typeface="Times New Roman" panose="02020603050405020304" pitchFamily="18" charset="0"/>
                <a:cs typeface="Times New Roman" panose="02020603050405020304" pitchFamily="18" charset="0"/>
              </a:rPr>
              <a:t>).</a:t>
            </a:r>
            <a:endParaRPr lang="fr-FR" sz="1800" noProof="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666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F6A6-94BD-7E6A-C0F2-B5C517510B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27DB3A-BDF8-633E-5E98-BEF920AB463F}"/>
              </a:ext>
            </a:extLst>
          </p:cNvPr>
          <p:cNvSpPr>
            <a:spLocks noGrp="1"/>
          </p:cNvSpPr>
          <p:nvPr>
            <p:ph type="title"/>
          </p:nvPr>
        </p:nvSpPr>
        <p:spPr>
          <a:xfrm>
            <a:off x="838200" y="365126"/>
            <a:ext cx="10515600" cy="699746"/>
          </a:xfrm>
        </p:spPr>
        <p:txBody>
          <a:bodyPr>
            <a:normAutofit/>
          </a:bodyPr>
          <a:lstStyle/>
          <a:p>
            <a:r>
              <a:rPr lang="fr-FR" sz="2400" b="1" noProof="0" dirty="0">
                <a:latin typeface="Times New Roman" panose="02020603050405020304" pitchFamily="18" charset="0"/>
                <a:cs typeface="Times New Roman" panose="02020603050405020304" pitchFamily="18" charset="0"/>
              </a:rPr>
              <a:t>5 : BERNARD…</a:t>
            </a:r>
          </a:p>
        </p:txBody>
      </p:sp>
      <p:sp>
        <p:nvSpPr>
          <p:cNvPr id="3" name="Espace réservé du contenu 2">
            <a:extLst>
              <a:ext uri="{FF2B5EF4-FFF2-40B4-BE49-F238E27FC236}">
                <a16:creationId xmlns:a16="http://schemas.microsoft.com/office/drawing/2014/main" id="{12290DA4-164B-4B96-8F37-59FB7C493196}"/>
              </a:ext>
            </a:extLst>
          </p:cNvPr>
          <p:cNvSpPr>
            <a:spLocks noGrp="1"/>
          </p:cNvSpPr>
          <p:nvPr>
            <p:ph idx="1"/>
          </p:nvPr>
        </p:nvSpPr>
        <p:spPr/>
        <p:txBody>
          <a:bodyPr>
            <a:normAutofit lnSpcReduction="10000"/>
          </a:bodyPr>
          <a:lstStyle/>
          <a:p>
            <a:pPr marL="0" indent="0" algn="ctr">
              <a:buNone/>
            </a:pPr>
            <a:r>
              <a:rPr lang="fr-FR" sz="24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Mes premières pièces n’avaient aucun dialogue, exclusivement des monologues. Ensuite j’ai écrit des monologues qui se coupaient. </a:t>
            </a:r>
          </a:p>
          <a:p>
            <a:pPr marL="0" indent="0" algn="ctr">
              <a:buNone/>
            </a:pPr>
            <a:r>
              <a:rPr lang="fr-FR" sz="24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Un dialogue ne vient jamais naturellement. Je verrais volontiers deux personnes face à face, l’une exposer son affaire et l’autre prendre le relais. Le texte de la seconde personne ne pourra venir que d’une impulsion première. </a:t>
            </a:r>
          </a:p>
          <a:p>
            <a:pPr marL="0" indent="0" algn="ctr">
              <a:buNone/>
            </a:pPr>
            <a:r>
              <a:rPr lang="fr-FR" sz="24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Pour moi, un vrai dialogue est toujours une argumentation, comme en faisaient les philosophes, mais détournée. Chacun répond à côté, et ainsi le texte se balade. </a:t>
            </a:r>
          </a:p>
          <a:p>
            <a:pPr marL="0" indent="0" algn="ctr">
              <a:buNone/>
            </a:pPr>
            <a:r>
              <a:rPr lang="fr-FR" sz="24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Quand une situation exige un dialogue, il est la confrontation de deux monologues qui cherchent à cohabiter. »</a:t>
            </a:r>
          </a:p>
          <a:p>
            <a:pPr marL="0" indent="0">
              <a:buNone/>
            </a:pPr>
            <a:endParaRPr lang="fr-FR" sz="2400" noProof="0" dirty="0">
              <a:latin typeface="Times New Roman" panose="02020603050405020304" pitchFamily="18" charset="0"/>
              <a:cs typeface="Times New Roman" panose="02020603050405020304" pitchFamily="18" charset="0"/>
            </a:endParaRPr>
          </a:p>
          <a:p>
            <a:pPr marL="0" indent="0">
              <a:buNone/>
            </a:pPr>
            <a:r>
              <a:rPr lang="fr-FR" sz="1800" dirty="0">
                <a:solidFill>
                  <a:srgbClr val="000000"/>
                </a:solidFill>
                <a:latin typeface="Times New Roman" panose="02020603050405020304" pitchFamily="18" charset="0"/>
              </a:rPr>
              <a:t>(</a:t>
            </a:r>
            <a:r>
              <a:rPr lang="fr-FR" sz="1800" dirty="0">
                <a:solidFill>
                  <a:srgbClr val="000000"/>
                </a:solidFill>
                <a:effectLst/>
                <a:latin typeface="Times New Roman" panose="02020603050405020304" pitchFamily="18" charset="0"/>
              </a:rPr>
              <a:t>Entretien avec Hervé Guibert, ‘Comment porter sa condamnation ?’, </a:t>
            </a:r>
            <a:r>
              <a:rPr lang="fr-FR" sz="1800" i="1" dirty="0">
                <a:solidFill>
                  <a:srgbClr val="000000"/>
                </a:solidFill>
                <a:effectLst/>
                <a:latin typeface="Times New Roman" panose="02020603050405020304" pitchFamily="18" charset="0"/>
              </a:rPr>
              <a:t>Le Monde</a:t>
            </a:r>
            <a:r>
              <a:rPr lang="fr-FR" sz="1800" dirty="0">
                <a:solidFill>
                  <a:srgbClr val="000000"/>
                </a:solidFill>
                <a:effectLst/>
                <a:latin typeface="Times New Roman" panose="02020603050405020304" pitchFamily="18" charset="0"/>
              </a:rPr>
              <a:t>, 17 février 1983 [revu par l’auteur], </a:t>
            </a:r>
            <a:r>
              <a:rPr lang="fr-FR" sz="1800" i="1" dirty="0">
                <a:solidFill>
                  <a:srgbClr val="000000"/>
                </a:solidFill>
                <a:effectLst/>
                <a:latin typeface="Times New Roman" panose="02020603050405020304" pitchFamily="18" charset="0"/>
              </a:rPr>
              <a:t>Une Part de ma vie</a:t>
            </a:r>
            <a:r>
              <a:rPr lang="fr-FR" sz="1800" dirty="0">
                <a:solidFill>
                  <a:srgbClr val="000000"/>
                </a:solidFill>
                <a:effectLst/>
                <a:latin typeface="Times New Roman" panose="02020603050405020304" pitchFamily="18" charset="0"/>
              </a:rPr>
              <a:t>, p. 20.)</a:t>
            </a:r>
          </a:p>
          <a:p>
            <a:endParaRPr lang="fr-FR" sz="24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227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F141-13F6-0B07-7743-34D108835B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C50821-51FA-C007-AD11-97053AB210F9}"/>
              </a:ext>
            </a:extLst>
          </p:cNvPr>
          <p:cNvSpPr>
            <a:spLocks noGrp="1"/>
          </p:cNvSpPr>
          <p:nvPr>
            <p:ph type="title"/>
          </p:nvPr>
        </p:nvSpPr>
        <p:spPr>
          <a:xfrm>
            <a:off x="838200" y="365126"/>
            <a:ext cx="10515600" cy="699746"/>
          </a:xfrm>
        </p:spPr>
        <p:txBody>
          <a:bodyPr>
            <a:normAutofit/>
          </a:bodyPr>
          <a:lstStyle/>
          <a:p>
            <a:endParaRPr lang="fr-FR" sz="2400" b="1" noProof="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5CA0C6D-5D29-1503-6853-5000175518AB}"/>
              </a:ext>
            </a:extLst>
          </p:cNvPr>
          <p:cNvSpPr>
            <a:spLocks noGrp="1"/>
          </p:cNvSpPr>
          <p:nvPr>
            <p:ph idx="1"/>
          </p:nvPr>
        </p:nvSpPr>
        <p:spPr/>
        <p:txBody>
          <a:bodyPr>
            <a:normAutofit/>
          </a:bodyPr>
          <a:lstStyle/>
          <a:p>
            <a:pPr marL="0" indent="0" algn="ctr">
              <a:buNone/>
            </a:pPr>
            <a:r>
              <a:rPr lang="fr-FR" sz="2400" dirty="0">
                <a:solidFill>
                  <a:srgbClr val="000000"/>
                </a:solidFill>
                <a:effectLst/>
                <a:latin typeface="Times New Roman" panose="02020603050405020304" pitchFamily="18" charset="0"/>
              </a:rPr>
              <a:t>« Des dialogues qui ne se répondent pas, des monologues parallèles, une musique, un exercice d’écriture. Chez moi, les personnages commencent à exister quand je les fais parler, alors ils parlent beaucoup. Ensuite, je suis obligé de couper beaucoup ; cette fois le texte est court, et je n’ai pas tellement pensé à la scène . »</a:t>
            </a:r>
          </a:p>
          <a:p>
            <a:pPr marL="0" indent="0">
              <a:buNone/>
            </a:pPr>
            <a:endParaRPr lang="fr-FR" sz="1100" dirty="0">
              <a:solidFill>
                <a:srgbClr val="000000"/>
              </a:solidFill>
              <a:latin typeface="Times New Roman" panose="02020603050405020304" pitchFamily="18" charset="0"/>
            </a:endParaRPr>
          </a:p>
          <a:p>
            <a:pPr marL="0" indent="0" algn="ctr">
              <a:buNone/>
            </a:pPr>
            <a:r>
              <a:rPr lang="fr-FR" sz="1800" dirty="0">
                <a:solidFill>
                  <a:srgbClr val="000000"/>
                </a:solidFill>
                <a:effectLst/>
                <a:latin typeface="Times New Roman" panose="02020603050405020304" pitchFamily="18" charset="0"/>
                <a:cs typeface="Times New Roman" panose="02020603050405020304" pitchFamily="18" charset="0"/>
              </a:rPr>
              <a:t>Entretien avec C. Godard, « On se parle, on se tue », </a:t>
            </a:r>
            <a:r>
              <a:rPr lang="fr-FR" sz="1800" i="1" dirty="0">
                <a:solidFill>
                  <a:srgbClr val="000000"/>
                </a:solidFill>
                <a:effectLst/>
                <a:latin typeface="Times New Roman" panose="02020603050405020304" pitchFamily="18" charset="0"/>
                <a:cs typeface="Times New Roman" panose="02020603050405020304" pitchFamily="18" charset="0"/>
              </a:rPr>
              <a:t>Le Monde</a:t>
            </a:r>
            <a:r>
              <a:rPr lang="fr-FR" sz="1800" dirty="0">
                <a:solidFill>
                  <a:srgbClr val="000000"/>
                </a:solidFill>
                <a:effectLst/>
                <a:latin typeface="Times New Roman" panose="02020603050405020304" pitchFamily="18" charset="0"/>
                <a:cs typeface="Times New Roman" panose="02020603050405020304" pitchFamily="18" charset="0"/>
              </a:rPr>
              <a:t>, 11-12 janvier 1987 [non revu par l’auteur], p. 9.</a:t>
            </a:r>
            <a:endParaRPr lang="fr-FR" sz="18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fr-FR" sz="1600" dirty="0">
              <a:solidFill>
                <a:srgbClr val="000000"/>
              </a:solidFill>
              <a:effectLst/>
              <a:latin typeface="Times New Roman" panose="02020603050405020304" pitchFamily="18" charset="0"/>
            </a:endParaRPr>
          </a:p>
          <a:p>
            <a:endParaRPr lang="fr-FR" sz="24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801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455C-DD9B-DEFF-BD13-033217D36E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4E3351-25A6-2A7F-9BC7-9F5F9F5800B0}"/>
              </a:ext>
            </a:extLst>
          </p:cNvPr>
          <p:cNvSpPr>
            <a:spLocks noGrp="1"/>
          </p:cNvSpPr>
          <p:nvPr>
            <p:ph type="title"/>
          </p:nvPr>
        </p:nvSpPr>
        <p:spPr>
          <a:xfrm>
            <a:off x="838200" y="365126"/>
            <a:ext cx="10515600" cy="699746"/>
          </a:xfrm>
        </p:spPr>
        <p:txBody>
          <a:bodyPr>
            <a:normAutofit/>
          </a:bodyPr>
          <a:lstStyle/>
          <a:p>
            <a:endParaRPr lang="fr-FR" sz="2400" b="1" noProof="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5601E56-C6C8-A430-FD3A-2499770C842A}"/>
              </a:ext>
            </a:extLst>
          </p:cNvPr>
          <p:cNvSpPr>
            <a:spLocks noGrp="1"/>
          </p:cNvSpPr>
          <p:nvPr>
            <p:ph idx="1"/>
          </p:nvPr>
        </p:nvSpPr>
        <p:spPr/>
        <p:txBody>
          <a:bodyPr>
            <a:normAutofit fontScale="92500" lnSpcReduction="20000"/>
          </a:bodyPr>
          <a:lstStyle/>
          <a:p>
            <a:pPr marL="0" indent="0">
              <a:buNone/>
            </a:pP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 J'écris en ce moment une homélie à la Bossuet, que j'enverrai aux </a:t>
            </a:r>
            <a:r>
              <a:rPr lang="fr-FR" sz="26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évèques</a:t>
            </a: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et à quelques curés pour Noël. Sujet : la tiédeur. Je m'amuse beaucoup et fais de grandes phrases. </a:t>
            </a:r>
          </a:p>
          <a:p>
            <a:pPr marL="0" indent="0">
              <a:buNone/>
            </a:pP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J'ai une envie folle d'une révolution, et de faire de l'</a:t>
            </a:r>
            <a:r>
              <a:rPr lang="fr-FR" sz="2600" dirty="0" err="1">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anti-politique</a:t>
            </a: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Qu’est-ce qu'on pourrait donc bien faire pour cela ? </a:t>
            </a:r>
          </a:p>
          <a:p>
            <a:pPr marL="0" indent="0">
              <a:buNone/>
            </a:pP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Qu'as-tu pensé de </a:t>
            </a:r>
            <a:r>
              <a:rPr lang="fr-FR" sz="2600" i="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1789</a:t>
            </a: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et </a:t>
            </a:r>
            <a:r>
              <a:rPr lang="fr-FR" sz="2600" i="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93</a:t>
            </a: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 N'as-tu donc point vu </a:t>
            </a:r>
            <a:r>
              <a:rPr lang="fr-FR" sz="2600" i="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Les cloches de Silésie</a:t>
            </a:r>
            <a:r>
              <a:rPr lang="fr-FR" sz="26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fr-FR" sz="26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Bernard.</a:t>
            </a:r>
          </a:p>
          <a:p>
            <a:pPr marL="0" indent="0">
              <a:buNone/>
            </a:pPr>
            <a:endParaRPr lang="fr-FR" sz="26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260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PS : Et l’herbe »</a:t>
            </a:r>
            <a:r>
              <a:rPr lang="fr-FR" sz="26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6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fr-FR" sz="1800" dirty="0">
              <a:solidFill>
                <a:srgbClr val="000000"/>
              </a:solidFill>
              <a:effectLst/>
              <a:uFill>
                <a:solidFill>
                  <a:srgbClr val="000000"/>
                </a:solidFill>
              </a:uFill>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buNone/>
            </a:pPr>
            <a:r>
              <a:rPr lang="fr-FR" sz="1900" dirty="0">
                <a:solidFill>
                  <a:srgbClr val="000000"/>
                </a:solidFill>
                <a:effectLst/>
                <a:latin typeface="Times New Roman" panose="02020603050405020304" pitchFamily="18" charset="0"/>
              </a:rPr>
              <a:t> Lettre à Madeleine, de Strasbourg, le 11 décembre 1972, repris in </a:t>
            </a:r>
            <a:r>
              <a:rPr lang="fr-FR" sz="1900" i="1" dirty="0">
                <a:solidFill>
                  <a:srgbClr val="000000"/>
                </a:solidFill>
                <a:effectLst/>
                <a:latin typeface="Times New Roman" panose="02020603050405020304" pitchFamily="18" charset="0"/>
              </a:rPr>
              <a:t>Lettres</a:t>
            </a:r>
            <a:r>
              <a:rPr lang="fr-FR" sz="1900" dirty="0">
                <a:solidFill>
                  <a:srgbClr val="000000"/>
                </a:solidFill>
                <a:effectLst/>
                <a:latin typeface="Times New Roman" panose="02020603050405020304" pitchFamily="18" charset="0"/>
              </a:rPr>
              <a:t>, p. 186.</a:t>
            </a:r>
          </a:p>
          <a:p>
            <a:endParaRPr lang="fr-FR" sz="24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589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B0667-8BD8-D200-8157-412F170414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B4CDDA-0085-142F-DEEC-1CBF936777E0}"/>
              </a:ext>
            </a:extLst>
          </p:cNvPr>
          <p:cNvSpPr>
            <a:spLocks noGrp="1"/>
          </p:cNvSpPr>
          <p:nvPr>
            <p:ph type="title"/>
          </p:nvPr>
        </p:nvSpPr>
        <p:spPr>
          <a:xfrm>
            <a:off x="838200" y="365126"/>
            <a:ext cx="10515600" cy="699746"/>
          </a:xfrm>
        </p:spPr>
        <p:txBody>
          <a:bodyPr>
            <a:normAutofit/>
          </a:bodyPr>
          <a:lstStyle/>
          <a:p>
            <a:endParaRPr lang="fr-FR" sz="2400" b="1" noProof="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7B6825A-FDA6-5102-B965-2338A8058C10}"/>
              </a:ext>
            </a:extLst>
          </p:cNvPr>
          <p:cNvSpPr>
            <a:spLocks noGrp="1"/>
          </p:cNvSpPr>
          <p:nvPr>
            <p:ph idx="1"/>
          </p:nvPr>
        </p:nvSpPr>
        <p:spPr/>
        <p:txBody>
          <a:bodyPr>
            <a:normAutofit fontScale="92500" lnSpcReduction="20000"/>
          </a:bodyPr>
          <a:lstStyle/>
          <a:p>
            <a:pPr marL="0" indent="0">
              <a:buNone/>
            </a:pPr>
            <a:r>
              <a:rPr lang="fr-FR" sz="2400" i="1" noProof="0" dirty="0">
                <a:latin typeface="Times New Roman" panose="02020603050405020304" pitchFamily="18" charset="0"/>
                <a:cs typeface="Times New Roman" panose="02020603050405020304" pitchFamily="18" charset="0"/>
              </a:rPr>
              <a:t>À </a:t>
            </a:r>
            <a:r>
              <a:rPr lang="fr-FR" sz="2400" i="1" noProof="0" dirty="0" err="1">
                <a:latin typeface="Times New Roman" panose="02020603050405020304" pitchFamily="18" charset="0"/>
                <a:cs typeface="Times New Roman" panose="02020603050405020304" pitchFamily="18" charset="0"/>
              </a:rPr>
              <a:t>Hammou</a:t>
            </a:r>
            <a:r>
              <a:rPr lang="fr-FR" sz="2400" i="1" noProof="0" dirty="0">
                <a:latin typeface="Times New Roman" panose="02020603050405020304" pitchFamily="18" charset="0"/>
                <a:cs typeface="Times New Roman" panose="02020603050405020304" pitchFamily="18" charset="0"/>
              </a:rPr>
              <a:t> </a:t>
            </a:r>
            <a:r>
              <a:rPr lang="fr-FR" sz="2400" i="1" noProof="0" dirty="0" err="1">
                <a:latin typeface="Times New Roman" panose="02020603050405020304" pitchFamily="18" charset="0"/>
                <a:cs typeface="Times New Roman" panose="02020603050405020304" pitchFamily="18" charset="0"/>
              </a:rPr>
              <a:t>Graïa</a:t>
            </a:r>
            <a:r>
              <a:rPr lang="fr-FR" sz="2400" i="1" noProof="0" dirty="0">
                <a:latin typeface="Times New Roman" panose="02020603050405020304" pitchFamily="18" charset="0"/>
                <a:cs typeface="Times New Roman" panose="02020603050405020304" pitchFamily="18" charset="0"/>
              </a:rPr>
              <a:t>, </a:t>
            </a:r>
          </a:p>
          <a:p>
            <a:pPr marL="0" indent="0">
              <a:buNone/>
            </a:pPr>
            <a:r>
              <a:rPr lang="fr-FR" sz="2400" i="1" noProof="0" dirty="0">
                <a:latin typeface="Times New Roman" panose="02020603050405020304" pitchFamily="18" charset="0"/>
                <a:cs typeface="Times New Roman" panose="02020603050405020304" pitchFamily="18" charset="0"/>
              </a:rPr>
              <a:t>carte postale « </a:t>
            </a:r>
            <a:r>
              <a:rPr lang="fr-FR" sz="2400" i="1" noProof="0" dirty="0" err="1">
                <a:latin typeface="Times New Roman" panose="02020603050405020304" pitchFamily="18" charset="0"/>
                <a:cs typeface="Times New Roman" panose="02020603050405020304" pitchFamily="18" charset="0"/>
              </a:rPr>
              <a:t>Feliz</a:t>
            </a:r>
            <a:r>
              <a:rPr lang="fr-FR" sz="2400" i="1" noProof="0" dirty="0">
                <a:latin typeface="Times New Roman" panose="02020603050405020304" pitchFamily="18" charset="0"/>
                <a:cs typeface="Times New Roman" panose="02020603050405020304" pitchFamily="18" charset="0"/>
              </a:rPr>
              <a:t> Natal », du Brésil, janvier 1986</a:t>
            </a:r>
          </a:p>
          <a:p>
            <a:pPr marL="0" indent="0">
              <a:buNone/>
            </a:pPr>
            <a:endParaRPr lang="fr-FR" sz="2400" noProof="0"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 </a:t>
            </a:r>
            <a:r>
              <a:rPr lang="fr-FR" sz="2400" noProof="0" dirty="0">
                <a:latin typeface="Times New Roman" panose="02020603050405020304" pitchFamily="18" charset="0"/>
                <a:cs typeface="Times New Roman" panose="02020603050405020304" pitchFamily="18" charset="0"/>
              </a:rPr>
              <a:t>Tu serais content ici : les Brésiliennes sont sacrément entreprenantes, c’est un vrai cauchemar. Heureusement qu’elles ont des frères, que dieu me pardonne.</a:t>
            </a:r>
          </a:p>
          <a:p>
            <a:pPr marL="0" indent="0">
              <a:buNone/>
            </a:pPr>
            <a:r>
              <a:rPr lang="fr-FR" sz="2400" noProof="0" dirty="0">
                <a:latin typeface="Times New Roman" panose="02020603050405020304" pitchFamily="18" charset="0"/>
                <a:cs typeface="Times New Roman" panose="02020603050405020304" pitchFamily="18" charset="0"/>
              </a:rPr>
              <a:t>Il fait 35°. Boutonne bien ton manteau et prend des pilules pour la toux.</a:t>
            </a:r>
          </a:p>
          <a:p>
            <a:pPr marL="0" indent="0">
              <a:buNone/>
            </a:pPr>
            <a:r>
              <a:rPr lang="fr-FR" sz="2400" noProof="0" dirty="0">
                <a:latin typeface="Times New Roman" panose="02020603050405020304" pitchFamily="18" charset="0"/>
                <a:cs typeface="Times New Roman" panose="02020603050405020304" pitchFamily="18" charset="0"/>
              </a:rPr>
              <a:t>Je t’embrasse.</a:t>
            </a:r>
          </a:p>
          <a:p>
            <a:pPr marL="0" indent="0">
              <a:buNone/>
            </a:pPr>
            <a:endParaRPr lang="fr-FR" sz="2400" noProof="0" dirty="0">
              <a:latin typeface="Times New Roman" panose="02020603050405020304" pitchFamily="18" charset="0"/>
              <a:cs typeface="Times New Roman" panose="02020603050405020304" pitchFamily="18" charset="0"/>
            </a:endParaRPr>
          </a:p>
          <a:p>
            <a:pPr marL="0" indent="0">
              <a:buNone/>
            </a:pPr>
            <a:r>
              <a:rPr lang="fr-FR" sz="2400" i="1" noProof="0" dirty="0">
                <a:latin typeface="Times New Roman" panose="02020603050405020304" pitchFamily="18" charset="0"/>
                <a:cs typeface="Times New Roman" panose="02020603050405020304" pitchFamily="18" charset="0"/>
              </a:rPr>
              <a:t>O </a:t>
            </a:r>
            <a:r>
              <a:rPr lang="fr-FR" sz="2400" i="1" noProof="0" dirty="0" err="1">
                <a:latin typeface="Times New Roman" panose="02020603050405020304" pitchFamily="18" charset="0"/>
                <a:cs typeface="Times New Roman" panose="02020603050405020304" pitchFamily="18" charset="0"/>
              </a:rPr>
              <a:t>teu</a:t>
            </a:r>
            <a:r>
              <a:rPr lang="fr-FR" sz="2400" i="1" noProof="0" dirty="0">
                <a:latin typeface="Times New Roman" panose="02020603050405020304" pitchFamily="18" charset="0"/>
                <a:cs typeface="Times New Roman" panose="02020603050405020304" pitchFamily="18" charset="0"/>
              </a:rPr>
              <a:t> </a:t>
            </a:r>
            <a:r>
              <a:rPr lang="fr-FR" sz="2400" i="1" noProof="0" dirty="0" err="1">
                <a:latin typeface="Times New Roman" panose="02020603050405020304" pitchFamily="18" charset="0"/>
                <a:cs typeface="Times New Roman" panose="02020603050405020304" pitchFamily="18" charset="0"/>
              </a:rPr>
              <a:t>Irmão</a:t>
            </a:r>
            <a:r>
              <a:rPr lang="fr-FR" sz="2400" i="1" dirty="0">
                <a:latin typeface="Times New Roman" panose="02020603050405020304" pitchFamily="18" charset="0"/>
                <a:cs typeface="Times New Roman" panose="02020603050405020304" pitchFamily="18" charset="0"/>
              </a:rPr>
              <a:t>, </a:t>
            </a:r>
          </a:p>
          <a:p>
            <a:pPr marL="0" indent="0">
              <a:buNone/>
            </a:pPr>
            <a:r>
              <a:rPr lang="fr-FR" sz="2400" noProof="0" dirty="0">
                <a:latin typeface="Times New Roman" panose="02020603050405020304" pitchFamily="18" charset="0"/>
                <a:cs typeface="Times New Roman" panose="02020603050405020304" pitchFamily="18" charset="0"/>
              </a:rPr>
              <a:t>Cheik Abdallah K.</a:t>
            </a:r>
          </a:p>
          <a:p>
            <a:pPr marL="0" indent="0">
              <a:buNone/>
            </a:pPr>
            <a:endParaRPr lang="fr-FR" sz="2400" noProof="0" dirty="0">
              <a:latin typeface="Times New Roman" panose="02020603050405020304" pitchFamily="18" charset="0"/>
              <a:cs typeface="Times New Roman" panose="02020603050405020304" pitchFamily="18" charset="0"/>
            </a:endParaRPr>
          </a:p>
          <a:p>
            <a:pPr marL="0" indent="0">
              <a:buNone/>
            </a:pPr>
            <a:r>
              <a:rPr lang="fr-FR" sz="2400" noProof="0" dirty="0">
                <a:latin typeface="Times New Roman" panose="02020603050405020304" pitchFamily="18" charset="0"/>
                <a:cs typeface="Times New Roman" panose="02020603050405020304" pitchFamily="18" charset="0"/>
              </a:rPr>
              <a:t>P.-S. Pas d’herbe, mon vieux. Peut-être demain, à Bahia.</a:t>
            </a:r>
          </a:p>
        </p:txBody>
      </p:sp>
    </p:spTree>
    <p:extLst>
      <p:ext uri="{BB962C8B-B14F-4D97-AF65-F5344CB8AC3E}">
        <p14:creationId xmlns:p14="http://schemas.microsoft.com/office/powerpoint/2010/main" val="46044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E45B7-48C2-7E19-FC11-B115DFCD2D93}"/>
              </a:ext>
            </a:extLst>
          </p:cNvPr>
          <p:cNvSpPr>
            <a:spLocks noGrp="1"/>
          </p:cNvSpPr>
          <p:nvPr>
            <p:ph type="title"/>
          </p:nvPr>
        </p:nvSpPr>
        <p:spPr>
          <a:xfrm>
            <a:off x="838200" y="365125"/>
            <a:ext cx="10515600" cy="1080000"/>
          </a:xfrm>
        </p:spPr>
        <p:txBody>
          <a:bodyPr/>
          <a:lstStyle/>
          <a:p>
            <a:endParaRPr lang="fr-FR" noProof="0" dirty="0"/>
          </a:p>
        </p:txBody>
      </p:sp>
      <p:sp>
        <p:nvSpPr>
          <p:cNvPr id="3" name="Espace réservé du contenu 2">
            <a:extLst>
              <a:ext uri="{FF2B5EF4-FFF2-40B4-BE49-F238E27FC236}">
                <a16:creationId xmlns:a16="http://schemas.microsoft.com/office/drawing/2014/main" id="{32A27AF1-F53A-9F33-5D67-29C884F0F9F4}"/>
              </a:ext>
            </a:extLst>
          </p:cNvPr>
          <p:cNvSpPr>
            <a:spLocks noGrp="1"/>
          </p:cNvSpPr>
          <p:nvPr>
            <p:ph idx="1"/>
          </p:nvPr>
        </p:nvSpPr>
        <p:spPr/>
        <p:txBody>
          <a:bodyPr>
            <a:noAutofit/>
          </a:bodyPr>
          <a:lstStyle/>
          <a:p>
            <a:pPr algn="just"/>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Jack : </a:t>
            </a:r>
            <a:r>
              <a:rPr lang="fr-FR" sz="2400" b="1"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 </a:t>
            </a:r>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T’as raison, Laurette, on ne peut pas toujours vivre au présent. »</a:t>
            </a:r>
            <a:endParaRPr lang="fr-FR" sz="24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indent="0" algn="just">
              <a:buNone/>
            </a:pPr>
            <a:r>
              <a:rPr lang="fr-FR" sz="12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mj-cs"/>
              </a:rPr>
              <a:t> </a:t>
            </a:r>
            <a:endParaRPr lang="fr-FR" sz="12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algn="just"/>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Laurette : « Tu joues, tu te défonces, tu frimes… »</a:t>
            </a:r>
            <a:endParaRPr lang="fr-FR" sz="24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algn="just"/>
            <a:endParaRPr lang="fr-FR" sz="12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algn="just"/>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Jack : « Faut bien que je me marre… »</a:t>
            </a:r>
            <a:endParaRPr lang="fr-FR" sz="24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marL="0" indent="0" algn="just">
              <a:buNone/>
            </a:pPr>
            <a:r>
              <a:rPr lang="fr-FR" sz="12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mj-cs"/>
              </a:rPr>
              <a:t> </a:t>
            </a:r>
            <a:endParaRPr lang="fr-FR" sz="12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algn="just"/>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Laurette</a:t>
            </a:r>
            <a:r>
              <a:rPr lang="fr-FR" sz="2400" kern="100" cap="small"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mj-cs"/>
              </a:rPr>
              <a:t> : </a:t>
            </a:r>
            <a:r>
              <a:rPr lang="fr-FR" sz="2400" kern="100" cap="small"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 </a:t>
            </a:r>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Je sais… Tu as toujours des plans pour l’avenir, et pourquoi ? Parce que tu bousilles le présent. (…) Je peux te dire des trucs sur toi dont tu t’es jamais douté… qui n’ont jamais pénétré ton crâne pointu. »</a:t>
            </a:r>
            <a:endParaRPr lang="fr-FR" sz="24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marL="0" indent="0" algn="just">
              <a:buNone/>
            </a:pPr>
            <a:r>
              <a:rPr lang="fr-FR" sz="12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mj-cs"/>
              </a:rPr>
              <a:t> </a:t>
            </a:r>
            <a:endParaRPr lang="fr-FR" sz="12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pPr algn="just"/>
            <a:r>
              <a:rPr lang="fr-FR" sz="2400" kern="100"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mj-cs"/>
              </a:rPr>
              <a:t>L.C. : « </a:t>
            </a:r>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mj-cs"/>
              </a:rPr>
              <a:t>Tu sais ce qu’on dit… si t’as plus faim, fais comme l’écrevisse, pars à reculons. »</a:t>
            </a:r>
            <a:endParaRPr lang="fr-FR" sz="24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mj-cs"/>
            </a:endParaRPr>
          </a:p>
          <a:p>
            <a:endParaRPr lang="fr-FR" sz="2400" noProof="0" dirty="0">
              <a:cs typeface="+mj-cs"/>
            </a:endParaRPr>
          </a:p>
        </p:txBody>
      </p:sp>
    </p:spTree>
    <p:extLst>
      <p:ext uri="{BB962C8B-B14F-4D97-AF65-F5344CB8AC3E}">
        <p14:creationId xmlns:p14="http://schemas.microsoft.com/office/powerpoint/2010/main" val="292579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5D88E-C747-ECAC-0AFD-4393880425F0}"/>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B8B99542-9A8B-90DE-9F06-D351E9794D2F}"/>
              </a:ext>
            </a:extLst>
          </p:cNvPr>
          <p:cNvSpPr>
            <a:spLocks noGrp="1"/>
          </p:cNvSpPr>
          <p:nvPr>
            <p:ph idx="1"/>
          </p:nvPr>
        </p:nvSpPr>
        <p:spPr>
          <a:xfrm>
            <a:off x="838200" y="1814050"/>
            <a:ext cx="10515600" cy="4351338"/>
          </a:xfrm>
        </p:spPr>
        <p:txBody>
          <a:bodyPr>
            <a:normAutofit/>
          </a:bodyPr>
          <a:lstStyle/>
          <a:p>
            <a:pPr marL="0" indent="0">
              <a:buNone/>
            </a:pPr>
            <a:endPar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 Et si je dis que vous fîtes une courbe, et que sans doute vous allez prétendre que c'était un écart pour m'éviter, et que j'affirmerai en réponse que ce fut un mouvement pour vous rapprocher, sans doute est-ce parce qu'en fin de compte vous n'avez point dévié, que toute ligne droite n'existe que relativement à un plan, que nous bougeons selon deux plans distincts, et qu'en toute fin de compte n'existe que le fait que vous m'avez regardé et que j'ai intercepté ce regard ou l'inverse, et que, partant, d'absolue qu'elle était, la ligne sur laquelle vous vous déplaciez est devenue relative et complexe, ni droite ni courbe, mais fatale. »</a:t>
            </a:r>
          </a:p>
          <a:p>
            <a:pPr marL="0" indent="0">
              <a:buNone/>
            </a:pPr>
            <a:endParaRPr lang="fr-FR" sz="2400" noProof="0" dirty="0">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a:t>
            </a:r>
            <a:r>
              <a:rPr lang="fr-FR" sz="1800" i="1" noProof="0" dirty="0">
                <a:latin typeface="Times New Roman" panose="02020603050405020304" pitchFamily="18" charset="0"/>
                <a:ea typeface="Arial Unicode MS" panose="020B0604020202020204" pitchFamily="34" charset="-128"/>
                <a:cs typeface="Times New Roman" panose="02020603050405020304" pitchFamily="18" charset="0"/>
              </a:rPr>
              <a:t>Dans la solitude des champs de coton</a:t>
            </a:r>
            <a:r>
              <a:rPr lang="fr-FR" sz="1800" noProof="0" dirty="0">
                <a:latin typeface="Times New Roman" panose="02020603050405020304" pitchFamily="18" charset="0"/>
                <a:ea typeface="Arial Unicode MS" panose="020B0604020202020204" pitchFamily="34" charset="-128"/>
                <a:cs typeface="Times New Roman" panose="02020603050405020304" pitchFamily="18" charset="0"/>
              </a:rPr>
              <a:t>, p.</a:t>
            </a:r>
            <a:r>
              <a:rPr lang="fr-FR" sz="1800" noProof="0" dirty="0">
                <a:effectLst/>
                <a:latin typeface="Times New Roman" panose="02020603050405020304" pitchFamily="18" charset="0"/>
                <a:cs typeface="Times New Roman" panose="02020603050405020304" pitchFamily="18" charset="0"/>
              </a:rPr>
              <a:t>17-18)</a:t>
            </a:r>
            <a:endParaRPr lang="fr-FR" sz="180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88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9DAEBC-81C8-6564-35E8-CB08CBDB6E83}"/>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73CE384E-5574-B743-DBA4-9B345E755E1D}"/>
              </a:ext>
            </a:extLst>
          </p:cNvPr>
          <p:cNvSpPr>
            <a:spLocks noGrp="1"/>
          </p:cNvSpPr>
          <p:nvPr>
            <p:ph idx="1"/>
          </p:nvPr>
        </p:nvSpPr>
        <p:spPr/>
        <p:txBody>
          <a:bodyPr>
            <a:normAutofit/>
          </a:bodyPr>
          <a:lstStyle/>
          <a:p>
            <a:pPr marL="0" indent="0">
              <a:buNone/>
            </a:pP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LÉONE. – Oui, oui, c’est comme cela qu’il faut parler, vous verrez, je finirai par saisir. Et moi, vous me comprenez ? si je parle très doucement ? Il ne faut pas avoir peur des langues étrangères, au contraire ; j’ai toujours pensé que, si on regarde longtemps et soigneusement les gens quand ils parlent, on comprend tout. Il faut du temps et voilà tout. Moi je vous parle étranger et vous aussi, alors, on sera vite sur la même longueur d’onde.</a:t>
            </a:r>
            <a:r>
              <a:rPr lang="fr-FR" sz="2400" noProof="0" dirty="0">
                <a:effectLst/>
                <a:latin typeface="Times New Roman" panose="02020603050405020304" pitchFamily="18" charset="0"/>
                <a:cs typeface="Times New Roman" panose="02020603050405020304" pitchFamily="18" charset="0"/>
              </a:rPr>
              <a:t> </a:t>
            </a:r>
          </a:p>
          <a:p>
            <a:endParaRPr lang="fr-FR" sz="1000" noProof="0" dirty="0">
              <a:latin typeface="Times New Roman" panose="02020603050405020304" pitchFamily="18" charset="0"/>
              <a:cs typeface="Times New Roman" panose="02020603050405020304" pitchFamily="18" charset="0"/>
            </a:endParaRPr>
          </a:p>
          <a:p>
            <a:pPr marL="0" indent="0">
              <a:buNone/>
            </a:pP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ALBOURY. – Wax </a:t>
            </a:r>
            <a:r>
              <a:rPr lang="fr-FR" sz="2400" noProof="0" dirty="0" err="1">
                <a:effectLst/>
                <a:latin typeface="Times New Roman" panose="02020603050405020304" pitchFamily="18" charset="0"/>
                <a:ea typeface="Arial Unicode MS" panose="020B0604020202020204" pitchFamily="34" charset="-128"/>
                <a:cs typeface="Times New Roman" panose="02020603050405020304" pitchFamily="18" charset="0"/>
              </a:rPr>
              <a:t>ngama</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2400" noProof="0" dirty="0" err="1">
                <a:effectLst/>
                <a:latin typeface="Times New Roman" panose="02020603050405020304" pitchFamily="18" charset="0"/>
                <a:ea typeface="Arial Unicode MS" panose="020B0604020202020204" pitchFamily="34" charset="-128"/>
                <a:cs typeface="Times New Roman" panose="02020603050405020304" pitchFamily="18" charset="0"/>
              </a:rPr>
              <a:t>dellusil</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 maa </a:t>
            </a:r>
            <a:r>
              <a:rPr lang="fr-FR" sz="2400" noProof="0" dirty="0" err="1">
                <a:effectLst/>
                <a:latin typeface="Times New Roman" panose="02020603050405020304" pitchFamily="18" charset="0"/>
                <a:ea typeface="Arial Unicode MS" panose="020B0604020202020204" pitchFamily="34" charset="-128"/>
                <a:cs typeface="Times New Roman" panose="02020603050405020304" pitchFamily="18" charset="0"/>
              </a:rPr>
              <a:t>ngi</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2400" noProof="0" dirty="0" err="1">
                <a:effectLst/>
                <a:latin typeface="Times New Roman" panose="02020603050405020304" pitchFamily="18" charset="0"/>
                <a:ea typeface="Arial Unicode MS" panose="020B0604020202020204" pitchFamily="34" charset="-128"/>
                <a:cs typeface="Times New Roman" panose="02020603050405020304" pitchFamily="18" charset="0"/>
              </a:rPr>
              <a:t>nii</a:t>
            </a: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fr-FR" sz="1000" noProof="0" dirty="0">
              <a:effectLst/>
              <a:latin typeface="Times New Roman" panose="02020603050405020304" pitchFamily="18" charset="0"/>
              <a:ea typeface="Arial Unicode MS" panose="020B0604020202020204" pitchFamily="34" charset="-128"/>
              <a:cs typeface="Times New Roman" panose="02020603050405020304" pitchFamily="18" charset="0"/>
            </a:endParaRPr>
          </a:p>
          <a:p>
            <a:endParaRPr lang="fr-FR" sz="1000" noProof="0" dirty="0">
              <a:latin typeface="Times New Roman" panose="02020603050405020304" pitchFamily="18" charset="0"/>
              <a:cs typeface="Times New Roman" panose="02020603050405020304" pitchFamily="18" charset="0"/>
            </a:endParaRPr>
          </a:p>
          <a:p>
            <a:pPr marL="0" indent="0">
              <a:buNone/>
            </a:pPr>
            <a:r>
              <a:rPr lang="fr-FR" sz="2400" noProof="0" dirty="0">
                <a:effectLst/>
                <a:latin typeface="Times New Roman" panose="02020603050405020304" pitchFamily="18" charset="0"/>
                <a:ea typeface="Arial Unicode MS" panose="020B0604020202020204" pitchFamily="34" charset="-128"/>
                <a:cs typeface="Times New Roman" panose="02020603050405020304" pitchFamily="18" charset="0"/>
              </a:rPr>
              <a:t>LÉONE. – Mais lentement, n’est-ce pas ? sinon, on n’arrivera à rien. »</a:t>
            </a:r>
          </a:p>
          <a:p>
            <a:pPr marL="0" indent="0">
              <a:buNone/>
            </a:pPr>
            <a:endParaRPr lang="fr-FR" sz="1800" noProof="0" dirty="0">
              <a:latin typeface="Times New Roman" panose="02020603050405020304" pitchFamily="18" charset="0"/>
              <a:cs typeface="Times New Roman" panose="02020603050405020304" pitchFamily="18" charset="0"/>
            </a:endParaRPr>
          </a:p>
          <a:p>
            <a:pPr marL="0" indent="0">
              <a:buNone/>
            </a:pPr>
            <a:r>
              <a:rPr lang="fr-FR" sz="1800" noProof="0" dirty="0">
                <a:latin typeface="Times New Roman" panose="02020603050405020304" pitchFamily="18" charset="0"/>
                <a:cs typeface="Times New Roman" panose="02020603050405020304" pitchFamily="18" charset="0"/>
              </a:rPr>
              <a:t>(</a:t>
            </a:r>
            <a:r>
              <a:rPr lang="fr-FR" sz="1800" i="1" noProof="0" dirty="0">
                <a:latin typeface="Times New Roman" panose="02020603050405020304" pitchFamily="18" charset="0"/>
                <a:cs typeface="Times New Roman" panose="02020603050405020304" pitchFamily="18" charset="0"/>
              </a:rPr>
              <a:t>Combat de nègre et de chiens</a:t>
            </a:r>
            <a:r>
              <a:rPr lang="fr-FR" sz="1800" noProof="0" dirty="0">
                <a:latin typeface="Times New Roman" panose="02020603050405020304" pitchFamily="18" charset="0"/>
                <a:cs typeface="Times New Roman" panose="02020603050405020304" pitchFamily="18" charset="0"/>
              </a:rPr>
              <a:t>, p.58)</a:t>
            </a:r>
          </a:p>
        </p:txBody>
      </p:sp>
    </p:spTree>
    <p:extLst>
      <p:ext uri="{BB962C8B-B14F-4D97-AF65-F5344CB8AC3E}">
        <p14:creationId xmlns:p14="http://schemas.microsoft.com/office/powerpoint/2010/main" val="278605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AD364-D86E-05E1-8DBD-D868EA21189E}"/>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054C5137-D59F-2098-4F62-CBBEF05F75FD}"/>
              </a:ext>
            </a:extLst>
          </p:cNvPr>
          <p:cNvSpPr>
            <a:spLocks noGrp="1"/>
          </p:cNvSpPr>
          <p:nvPr>
            <p:ph idx="1"/>
          </p:nvPr>
        </p:nvSpPr>
        <p:spPr/>
        <p:txBody>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24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Il faut apprendre une autre manière de penser, qui est contemplative : qui ne cherche ni l’explication, ni la compréhension, moins encore cette forme de jugement qu’est le remords : c’est une manière de penser qui ne peut être que muette (parce que les mots et les images sont un obstacle et une réduction de cette pensée) (…) » </a:t>
            </a:r>
          </a:p>
          <a:p>
            <a:pPr marL="0" indent="0">
              <a:buNone/>
            </a:pPr>
            <a:endParaRPr lang="fr-FR" sz="2400" kern="100"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18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(Lettre de Bernard-Marie Koltès à sa mère, 21 juillet 1976, </a:t>
            </a:r>
            <a:r>
              <a:rPr lang="fr-FR" sz="1800" i="1" kern="100" noProof="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L</a:t>
            </a:r>
            <a:r>
              <a:rPr lang="fr-FR" sz="1800" i="1"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ettres</a:t>
            </a:r>
            <a:r>
              <a:rPr lang="fr-FR" sz="1800" kern="10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p.262)</a:t>
            </a:r>
          </a:p>
          <a:p>
            <a:endParaRPr lang="fr-FR" sz="1800" noProof="0" dirty="0"/>
          </a:p>
        </p:txBody>
      </p:sp>
    </p:spTree>
    <p:extLst>
      <p:ext uri="{BB962C8B-B14F-4D97-AF65-F5344CB8AC3E}">
        <p14:creationId xmlns:p14="http://schemas.microsoft.com/office/powerpoint/2010/main" val="254229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07665-109D-7AEB-6ABD-BEA8EF6089A5}"/>
              </a:ext>
            </a:extLst>
          </p:cNvPr>
          <p:cNvSpPr>
            <a:spLocks noGrp="1"/>
          </p:cNvSpPr>
          <p:nvPr>
            <p:ph type="title"/>
          </p:nvPr>
        </p:nvSpPr>
        <p:spPr/>
        <p:txBody>
          <a:bodyPr/>
          <a:lstStyle/>
          <a:p>
            <a:endParaRPr lang="fr-FR" noProof="0" dirty="0"/>
          </a:p>
        </p:txBody>
      </p:sp>
      <p:sp>
        <p:nvSpPr>
          <p:cNvPr id="3" name="Espace réservé du contenu 2">
            <a:extLst>
              <a:ext uri="{FF2B5EF4-FFF2-40B4-BE49-F238E27FC236}">
                <a16:creationId xmlns:a16="http://schemas.microsoft.com/office/drawing/2014/main" id="{E5B5CD1D-E236-FFB0-99C8-C39375B1CDD1}"/>
              </a:ext>
            </a:extLst>
          </p:cNvPr>
          <p:cNvSpPr>
            <a:spLocks noGrp="1"/>
          </p:cNvSpPr>
          <p:nvPr>
            <p:ph idx="1"/>
          </p:nvPr>
        </p:nvSpPr>
        <p:spPr/>
        <p:txBody>
          <a:bodyPr/>
          <a:lstStyle/>
          <a:p>
            <a:pPr marL="0" indent="0">
              <a:buNone/>
            </a:pPr>
            <a:endPar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buNone/>
            </a:pPr>
            <a:r>
              <a:rPr lang="fr-FR" sz="24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rPr>
              <a:t>« (…) on croit assister à un retournement du sens du temps (…) on est devant l’élaboration interminable et progressive d’un projet d’avenir très lointain. » </a:t>
            </a:r>
          </a:p>
          <a:p>
            <a:pPr marL="0" indent="0">
              <a:buNone/>
            </a:pPr>
            <a:endParaRPr lang="fr-FR" sz="18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buNone/>
            </a:pPr>
            <a:endParaRPr lang="fr-FR" sz="1800" kern="100" noProof="0" dirty="0">
              <a:solidFill>
                <a:srgbClr val="000000"/>
              </a:solidFill>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endParaRPr>
          </a:p>
          <a:p>
            <a:pPr marL="0" indent="0">
              <a:buNone/>
            </a:pPr>
            <a:r>
              <a:rPr lang="fr-FR" sz="18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rPr>
              <a:t>(</a:t>
            </a:r>
            <a:r>
              <a:rPr lang="fr-FR" sz="1800" kern="100" noProof="0" dirty="0">
                <a:solidFill>
                  <a:srgbClr val="000000"/>
                </a:solidFill>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rPr>
              <a:t>L</a:t>
            </a:r>
            <a:r>
              <a:rPr lang="fr-FR" sz="1800" kern="100" noProof="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panose="020B0604020202020204" pitchFamily="34" charset="-128"/>
              </a:rPr>
              <a:t>ettre à Josiane et François Koltès, 17 septembre 1978, p.360).</a:t>
            </a:r>
            <a:endParaRPr lang="fr-FR" sz="1800" kern="100" noProof="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fr-FR" noProof="0" dirty="0"/>
          </a:p>
        </p:txBody>
      </p:sp>
    </p:spTree>
    <p:extLst>
      <p:ext uri="{BB962C8B-B14F-4D97-AF65-F5344CB8AC3E}">
        <p14:creationId xmlns:p14="http://schemas.microsoft.com/office/powerpoint/2010/main" val="371016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DE18-5167-3CF1-B1C8-BF250DF79C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62C5C1-0FDE-E823-A009-8455E584ADC9}"/>
              </a:ext>
            </a:extLst>
          </p:cNvPr>
          <p:cNvSpPr>
            <a:spLocks noGrp="1"/>
          </p:cNvSpPr>
          <p:nvPr>
            <p:ph type="title"/>
          </p:nvPr>
        </p:nvSpPr>
        <p:spPr>
          <a:xfrm>
            <a:off x="838200" y="365126"/>
            <a:ext cx="10515600" cy="908090"/>
          </a:xfrm>
        </p:spPr>
        <p:txBody>
          <a:bodyPr>
            <a:normAutofit/>
          </a:bodyPr>
          <a:lstStyle/>
          <a:p>
            <a:r>
              <a:rPr lang="fr-FR" sz="2400" b="1" noProof="0" dirty="0">
                <a:latin typeface="Times New Roman" panose="02020603050405020304" pitchFamily="18" charset="0"/>
                <a:cs typeface="Times New Roman" panose="02020603050405020304" pitchFamily="18" charset="0"/>
              </a:rPr>
              <a:t>REFLET 2 : CHÉREAU ET LA VALEUR D’USAGE DU LANGAGE</a:t>
            </a:r>
          </a:p>
        </p:txBody>
      </p:sp>
      <p:sp>
        <p:nvSpPr>
          <p:cNvPr id="3" name="Espace réservé du contenu 2">
            <a:extLst>
              <a:ext uri="{FF2B5EF4-FFF2-40B4-BE49-F238E27FC236}">
                <a16:creationId xmlns:a16="http://schemas.microsoft.com/office/drawing/2014/main" id="{A1835CB2-5259-F82B-2B35-42C95C409317}"/>
              </a:ext>
            </a:extLst>
          </p:cNvPr>
          <p:cNvSpPr>
            <a:spLocks noGrp="1"/>
          </p:cNvSpPr>
          <p:nvPr>
            <p:ph idx="1"/>
          </p:nvPr>
        </p:nvSpPr>
        <p:spPr>
          <a:xfrm>
            <a:off x="863600" y="1825625"/>
            <a:ext cx="10515600" cy="4351338"/>
          </a:xfrm>
        </p:spPr>
        <p:txBody>
          <a:bodyPr/>
          <a:lstStyle/>
          <a:p>
            <a:pPr marL="0" indent="0">
              <a:buNone/>
            </a:pPr>
            <a:r>
              <a:rPr lang="fr-FR" sz="2400" kern="0"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Mais les choses belles sont secrètes et jalouses, et il faut de la patience.</a:t>
            </a:r>
            <a:endParaRPr lang="fr-FR" sz="2400" kern="0" noProof="0" dirty="0">
              <a:ln>
                <a:noFill/>
              </a:ln>
              <a:uFill>
                <a:solidFill>
                  <a:srgbClr val="000000"/>
                </a:solidFill>
              </a:uFill>
              <a:ea typeface="Arial Unicode MS" panose="020B0604020202020204" pitchFamily="34" charset="-128"/>
              <a:cs typeface="Times New Roman" panose="02020603050405020304" pitchFamily="18" charset="0"/>
            </a:endParaRPr>
          </a:p>
          <a:p>
            <a:pPr marL="0" indent="0">
              <a:buNone/>
            </a:pPr>
            <a:endParaRPr lang="fr-FR" sz="2400" kern="0" noProof="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fr-FR" sz="1800" kern="0" noProof="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t>
            </a:r>
            <a:r>
              <a:rPr lang="fr-FR" sz="1800" noProof="0" dirty="0">
                <a:solidFill>
                  <a:srgbClr val="000000"/>
                </a:solidFill>
                <a:effectLst/>
                <a:latin typeface="Times New Roman" panose="02020603050405020304" pitchFamily="18" charset="0"/>
              </a:rPr>
              <a:t>Carte postale à sa mère, de New York, le 19 mai 1981, in </a:t>
            </a:r>
            <a:r>
              <a:rPr lang="fr-FR" sz="1800" i="1" noProof="0" dirty="0">
                <a:solidFill>
                  <a:srgbClr val="000000"/>
                </a:solidFill>
                <a:effectLst/>
                <a:latin typeface="Times New Roman" panose="02020603050405020304" pitchFamily="18" charset="0"/>
              </a:rPr>
              <a:t>Lettres,</a:t>
            </a:r>
            <a:r>
              <a:rPr lang="fr-FR" sz="1800" noProof="0" dirty="0">
                <a:solidFill>
                  <a:srgbClr val="000000"/>
                </a:solidFill>
                <a:effectLst/>
                <a:latin typeface="Times New Roman" panose="02020603050405020304" pitchFamily="18" charset="0"/>
              </a:rPr>
              <a:t> p. 441.)</a:t>
            </a:r>
          </a:p>
          <a:p>
            <a:endParaRPr lang="fr-FR" noProof="0" dirty="0"/>
          </a:p>
        </p:txBody>
      </p:sp>
    </p:spTree>
    <p:extLst>
      <p:ext uri="{BB962C8B-B14F-4D97-AF65-F5344CB8AC3E}">
        <p14:creationId xmlns:p14="http://schemas.microsoft.com/office/powerpoint/2010/main" val="18790921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3627</Words>
  <Application>Microsoft Office PowerPoint</Application>
  <PresentationFormat>Grand écran</PresentationFormat>
  <Paragraphs>198</Paragraphs>
  <Slides>38</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Arial Unicode MS</vt:lpstr>
      <vt:lpstr>Calibri</vt:lpstr>
      <vt:lpstr>Calibri Light</vt:lpstr>
      <vt:lpstr>Helvetica Neue</vt:lpstr>
      <vt:lpstr>Times New Roman</vt:lpstr>
      <vt:lpstr>Thème Office</vt:lpstr>
      <vt:lpstr>Avec tant de reflets mélangés à travers le miroir  </vt:lpstr>
      <vt:lpstr>Présentation PowerPoint</vt:lpstr>
      <vt:lpstr>REFLET 1 : JARMUSCH – ET LE TEMPS</vt:lpstr>
      <vt:lpstr>Présentation PowerPoint</vt:lpstr>
      <vt:lpstr>Présentation PowerPoint</vt:lpstr>
      <vt:lpstr>Présentation PowerPoint</vt:lpstr>
      <vt:lpstr>Présentation PowerPoint</vt:lpstr>
      <vt:lpstr>Présentation PowerPoint</vt:lpstr>
      <vt:lpstr>REFLET 2 : CHÉREAU ET LA VALEUR D’USAGE DU LANGAGE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REFLET 3 : BARTHES – ET COMPRENDRE ET RECONNAÎTRE</vt:lpstr>
      <vt:lpstr>Présentation PowerPoint</vt:lpstr>
      <vt:lpstr>Présentation PowerPoint</vt:lpstr>
      <vt:lpstr>Présentation PowerPoint</vt:lpstr>
      <vt:lpstr>Présentation PowerPoint</vt:lpstr>
      <vt:lpstr>Présentation PowerPoint</vt:lpstr>
      <vt:lpstr>REFLET 4 : BARTHES, encore – ET L’ABOLITION DU MANIFESTE ET DU LATENT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 BERNARD…</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Avec tant de reflets mélangés à travers le miroir Communication 7 décembre 2024 • Paris Nanterre </dc:title>
  <dc:creator>Christophe Bident</dc:creator>
  <cp:lastModifiedBy>Jeremie Majorel</cp:lastModifiedBy>
  <cp:revision>12</cp:revision>
  <dcterms:created xsi:type="dcterms:W3CDTF">2024-12-03T09:40:26Z</dcterms:created>
  <dcterms:modified xsi:type="dcterms:W3CDTF">2024-12-07T16:25:49Z</dcterms:modified>
</cp:coreProperties>
</file>