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276" r:id="rId3"/>
    <p:sldId id="277" r:id="rId4"/>
    <p:sldId id="278" r:id="rId5"/>
    <p:sldId id="262" r:id="rId6"/>
    <p:sldId id="258" r:id="rId7"/>
    <p:sldId id="267" r:id="rId8"/>
    <p:sldId id="274" r:id="rId9"/>
    <p:sldId id="260" r:id="rId10"/>
    <p:sldId id="280" r:id="rId11"/>
    <p:sldId id="279" r:id="rId12"/>
    <p:sldId id="281" r:id="rId13"/>
    <p:sldId id="287" r:id="rId14"/>
    <p:sldId id="282" r:id="rId15"/>
    <p:sldId id="275" r:id="rId16"/>
    <p:sldId id="272" r:id="rId17"/>
    <p:sldId id="284" r:id="rId18"/>
    <p:sldId id="273" r:id="rId19"/>
    <p:sldId id="285" r:id="rId20"/>
    <p:sldId id="288" r:id="rId21"/>
    <p:sldId id="286" r:id="rId22"/>
    <p:sldId id="289" r:id="rId23"/>
    <p:sldId id="261" r:id="rId24"/>
    <p:sldId id="290" r:id="rId25"/>
    <p:sldId id="264"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0"/>
    <p:restoredTop sz="91211"/>
  </p:normalViewPr>
  <p:slideViewPr>
    <p:cSldViewPr snapToGrid="0">
      <p:cViewPr varScale="1">
        <p:scale>
          <a:sx n="106" d="100"/>
          <a:sy n="106"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Feuille_de_calcul_Microsoft_Excel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just">
              <a:defRPr sz="1400" b="0" i="0" u="none" strike="noStrike" kern="1200" spc="0" baseline="0">
                <a:solidFill>
                  <a:schemeClr val="tx1">
                    <a:lumMod val="65000"/>
                    <a:lumOff val="35000"/>
                  </a:schemeClr>
                </a:solidFill>
                <a:latin typeface="+mn-lt"/>
                <a:ea typeface="+mn-ea"/>
                <a:cs typeface="+mn-cs"/>
              </a:defRPr>
            </a:pPr>
            <a:r>
              <a:rPr lang="en-US" sz="1200" dirty="0"/>
              <a:t>Proportion</a:t>
            </a:r>
            <a:r>
              <a:rPr lang="en-US" sz="1200" baseline="0" dirty="0"/>
              <a:t> de </a:t>
            </a:r>
            <a:r>
              <a:rPr lang="en-US" sz="1200" baseline="0" dirty="0" err="1"/>
              <a:t>vers</a:t>
            </a:r>
            <a:r>
              <a:rPr lang="en-US" sz="1200" baseline="0" dirty="0"/>
              <a:t> </a:t>
            </a:r>
            <a:r>
              <a:rPr lang="en-US" sz="1200" baseline="0" dirty="0" err="1"/>
              <a:t>fragmentés</a:t>
            </a:r>
            <a:r>
              <a:rPr lang="en-US" sz="1200" baseline="0" dirty="0"/>
              <a:t> par pièce, </a:t>
            </a:r>
            <a:r>
              <a:rPr lang="en-US" sz="1200" baseline="0" dirty="0" err="1"/>
              <a:t>selon</a:t>
            </a:r>
            <a:r>
              <a:rPr lang="en-US" sz="1200" baseline="0" dirty="0"/>
              <a:t> </a:t>
            </a:r>
            <a:r>
              <a:rPr lang="en-US" sz="1200" baseline="0" dirty="0" err="1"/>
              <a:t>l'ordre</a:t>
            </a:r>
            <a:r>
              <a:rPr lang="en-US" sz="1200" baseline="0" dirty="0"/>
              <a:t> </a:t>
            </a:r>
            <a:r>
              <a:rPr lang="en-US" sz="1200" baseline="0" dirty="0" err="1"/>
              <a:t>chronologique</a:t>
            </a:r>
            <a:endParaRPr lang="en-US" sz="1200" dirty="0"/>
          </a:p>
        </c:rich>
      </c:tx>
      <c:layout>
        <c:manualLayout>
          <c:xMode val="edge"/>
          <c:yMode val="edge"/>
          <c:x val="0.11321818042752078"/>
          <c:y val="2.4104686463510345E-2"/>
        </c:manualLayout>
      </c:layout>
      <c:overlay val="0"/>
      <c:spPr>
        <a:noFill/>
        <a:ln>
          <a:noFill/>
        </a:ln>
        <a:effectLst/>
      </c:spPr>
      <c:txPr>
        <a:bodyPr rot="0" spcFirstLastPara="1" vertOverflow="ellipsis" vert="horz" wrap="square" anchor="ctr" anchorCtr="1"/>
        <a:lstStyle/>
        <a:p>
          <a:pPr algn="just">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scatterChart>
        <c:scatterStyle val="lineMarker"/>
        <c:varyColors val="0"/>
        <c:ser>
          <c:idx val="0"/>
          <c:order val="0"/>
          <c:tx>
            <c:strRef>
              <c:f>Feuil1!$B$1</c:f>
              <c:strCache>
                <c:ptCount val="1"/>
                <c:pt idx="0">
                  <c:v>Valeur des Y</c:v>
                </c:pt>
              </c:strCache>
            </c:strRef>
          </c:tx>
          <c:spPr>
            <a:ln w="19050" cap="rnd">
              <a:noFill/>
              <a:round/>
            </a:ln>
            <a:effectLst/>
          </c:spPr>
          <c:marker>
            <c:symbol val="circle"/>
            <c:size val="5"/>
            <c:spPr>
              <a:solidFill>
                <a:schemeClr val="accent1"/>
              </a:solidFill>
              <a:ln w="9525">
                <a:solidFill>
                  <a:schemeClr val="accent1"/>
                </a:solidFill>
              </a:ln>
              <a:effectLst/>
            </c:spPr>
          </c:marker>
          <c:xVal>
            <c:numRef>
              <c:f>Feuil1!$A$2:$A$16</c:f>
              <c:numCache>
                <c:formatCode>General</c:formatCode>
                <c:ptCount val="1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numCache>
            </c:numRef>
          </c:xVal>
          <c:yVal>
            <c:numRef>
              <c:f>Feuil1!$B$2:$B$16</c:f>
              <c:numCache>
                <c:formatCode>General</c:formatCode>
                <c:ptCount val="15"/>
                <c:pt idx="0">
                  <c:v>4.28</c:v>
                </c:pt>
                <c:pt idx="1">
                  <c:v>2.27</c:v>
                </c:pt>
                <c:pt idx="2">
                  <c:v>3.68</c:v>
                </c:pt>
                <c:pt idx="3">
                  <c:v>3.24</c:v>
                </c:pt>
                <c:pt idx="4">
                  <c:v>2.76</c:v>
                </c:pt>
                <c:pt idx="5">
                  <c:v>2.88</c:v>
                </c:pt>
                <c:pt idx="6">
                  <c:v>1.22</c:v>
                </c:pt>
                <c:pt idx="7">
                  <c:v>4</c:v>
                </c:pt>
                <c:pt idx="8">
                  <c:v>2.98</c:v>
                </c:pt>
                <c:pt idx="9">
                  <c:v>1.1000000000000001</c:v>
                </c:pt>
                <c:pt idx="10">
                  <c:v>1.51</c:v>
                </c:pt>
                <c:pt idx="11">
                  <c:v>3.74</c:v>
                </c:pt>
                <c:pt idx="12">
                  <c:v>0.88</c:v>
                </c:pt>
                <c:pt idx="13">
                  <c:v>7.09</c:v>
                </c:pt>
                <c:pt idx="14">
                  <c:v>7.72</c:v>
                </c:pt>
              </c:numCache>
            </c:numRef>
          </c:yVal>
          <c:smooth val="0"/>
          <c:extLst>
            <c:ext xmlns:c16="http://schemas.microsoft.com/office/drawing/2014/chart" uri="{C3380CC4-5D6E-409C-BE32-E72D297353CC}">
              <c16:uniqueId val="{00000000-DF67-2948-92AE-674A693CEEE7}"/>
            </c:ext>
          </c:extLst>
        </c:ser>
        <c:dLbls>
          <c:showLegendKey val="0"/>
          <c:showVal val="0"/>
          <c:showCatName val="0"/>
          <c:showSerName val="0"/>
          <c:showPercent val="0"/>
          <c:showBubbleSize val="0"/>
        </c:dLbls>
        <c:axId val="161354175"/>
        <c:axId val="156142799"/>
      </c:scatterChart>
      <c:valAx>
        <c:axId val="161354175"/>
        <c:scaling>
          <c:orientation val="minMax"/>
          <c:max val="15"/>
          <c:min val="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56142799"/>
        <c:crosses val="autoZero"/>
        <c:crossBetween val="midCat"/>
        <c:majorUnit val="1"/>
      </c:valAx>
      <c:valAx>
        <c:axId val="156142799"/>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61354175"/>
        <c:crosses val="autoZero"/>
        <c:crossBetween val="midCat"/>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393122539370081"/>
          <c:y val="0.20695901778057224"/>
          <c:w val="0.45039296259842526"/>
          <c:h val="0.50141575409597972"/>
        </c:manualLayout>
      </c:layout>
      <c:scatterChart>
        <c:scatterStyle val="lineMarker"/>
        <c:varyColors val="0"/>
        <c:ser>
          <c:idx val="0"/>
          <c:order val="0"/>
          <c:tx>
            <c:strRef>
              <c:f>Feuil1!$B$1</c:f>
              <c:strCache>
                <c:ptCount val="1"/>
                <c:pt idx="0">
                  <c:v>Valeur des Y</c:v>
                </c:pt>
              </c:strCache>
            </c:strRef>
          </c:tx>
          <c:spPr>
            <a:ln w="19050" cap="rnd">
              <a:noFill/>
              <a:round/>
            </a:ln>
            <a:effectLst/>
          </c:spPr>
          <c:marker>
            <c:symbol val="circle"/>
            <c:size val="5"/>
            <c:spPr>
              <a:solidFill>
                <a:schemeClr val="accent1"/>
              </a:solidFill>
              <a:ln w="9525">
                <a:solidFill>
                  <a:schemeClr val="accent1"/>
                </a:solidFill>
              </a:ln>
              <a:effectLst/>
            </c:spPr>
          </c:marker>
          <c:dPt>
            <c:idx val="7"/>
            <c:marker>
              <c:symbol val="circle"/>
              <c:size val="5"/>
              <c:spPr>
                <a:solidFill>
                  <a:schemeClr val="accent1"/>
                </a:solidFill>
                <a:ln w="9525">
                  <a:noFill/>
                </a:ln>
                <a:effectLst/>
              </c:spPr>
            </c:marker>
            <c:bubble3D val="0"/>
            <c:extLst>
              <c:ext xmlns:c16="http://schemas.microsoft.com/office/drawing/2014/chart" uri="{C3380CC4-5D6E-409C-BE32-E72D297353CC}">
                <c16:uniqueId val="{00000001-4AEC-5341-9E0F-4DB56EF89FA0}"/>
              </c:ext>
            </c:extLst>
          </c:dPt>
          <c:xVal>
            <c:strRef>
              <c:f>Feuil1!$A$2:$A$16</c:f>
              <c:strCache>
                <c:ptCount val="15"/>
                <c:pt idx="0">
                  <c:v>a</c:v>
                </c:pt>
                <c:pt idx="1">
                  <c:v>b</c:v>
                </c:pt>
                <c:pt idx="2">
                  <c:v>c</c:v>
                </c:pt>
                <c:pt idx="3">
                  <c:v>d</c:v>
                </c:pt>
                <c:pt idx="4">
                  <c:v>e</c:v>
                </c:pt>
                <c:pt idx="5">
                  <c:v>f</c:v>
                </c:pt>
                <c:pt idx="6">
                  <c:v>g</c:v>
                </c:pt>
                <c:pt idx="7">
                  <c:v>h</c:v>
                </c:pt>
                <c:pt idx="8">
                  <c:v>i</c:v>
                </c:pt>
                <c:pt idx="9">
                  <c:v>j</c:v>
                </c:pt>
                <c:pt idx="10">
                  <c:v>k</c:v>
                </c:pt>
                <c:pt idx="11">
                  <c:v>l</c:v>
                </c:pt>
                <c:pt idx="12">
                  <c:v>m</c:v>
                </c:pt>
                <c:pt idx="13">
                  <c:v>n</c:v>
                </c:pt>
                <c:pt idx="14">
                  <c:v>o</c:v>
                </c:pt>
              </c:strCache>
            </c:strRef>
          </c:xVal>
          <c:yVal>
            <c:numRef>
              <c:f>Feuil1!$B$2:$B$16</c:f>
              <c:numCache>
                <c:formatCode>General</c:formatCode>
                <c:ptCount val="15"/>
                <c:pt idx="0">
                  <c:v>0.88</c:v>
                </c:pt>
                <c:pt idx="1">
                  <c:v>1.1000000000000001</c:v>
                </c:pt>
                <c:pt idx="2">
                  <c:v>1.22</c:v>
                </c:pt>
                <c:pt idx="3">
                  <c:v>1.51</c:v>
                </c:pt>
                <c:pt idx="4">
                  <c:v>2.27</c:v>
                </c:pt>
                <c:pt idx="5">
                  <c:v>2.76</c:v>
                </c:pt>
                <c:pt idx="6">
                  <c:v>2.88</c:v>
                </c:pt>
                <c:pt idx="7">
                  <c:v>2.98</c:v>
                </c:pt>
                <c:pt idx="8">
                  <c:v>3.24</c:v>
                </c:pt>
                <c:pt idx="9">
                  <c:v>3.68</c:v>
                </c:pt>
                <c:pt idx="10">
                  <c:v>3.74</c:v>
                </c:pt>
                <c:pt idx="11">
                  <c:v>4</c:v>
                </c:pt>
                <c:pt idx="12">
                  <c:v>4.28</c:v>
                </c:pt>
                <c:pt idx="13">
                  <c:v>7.09</c:v>
                </c:pt>
                <c:pt idx="14">
                  <c:v>7.45</c:v>
                </c:pt>
              </c:numCache>
            </c:numRef>
          </c:yVal>
          <c:smooth val="0"/>
          <c:extLst>
            <c:ext xmlns:c16="http://schemas.microsoft.com/office/drawing/2014/chart" uri="{C3380CC4-5D6E-409C-BE32-E72D297353CC}">
              <c16:uniqueId val="{00000000-4AEC-5341-9E0F-4DB56EF89FA0}"/>
            </c:ext>
          </c:extLst>
        </c:ser>
        <c:dLbls>
          <c:showLegendKey val="0"/>
          <c:showVal val="0"/>
          <c:showCatName val="0"/>
          <c:showSerName val="0"/>
          <c:showPercent val="0"/>
          <c:showBubbleSize val="0"/>
        </c:dLbls>
        <c:axId val="1661973808"/>
        <c:axId val="1661404608"/>
      </c:scatterChart>
      <c:valAx>
        <c:axId val="1661973808"/>
        <c:scaling>
          <c:orientation val="minMax"/>
          <c:max val="15"/>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661404608"/>
        <c:crosses val="autoZero"/>
        <c:crossBetween val="midCat"/>
        <c:majorUnit val="1"/>
      </c:valAx>
      <c:valAx>
        <c:axId val="1661404608"/>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fr-FR"/>
          </a:p>
        </c:txPr>
        <c:crossAx val="1661973808"/>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a:outerShdw blurRad="50800" dir="5400000" algn="ctr" rotWithShape="0">
        <a:srgbClr val="000000">
          <a:alpha val="43137"/>
        </a:srgbClr>
      </a:outerShdw>
    </a:effectLst>
  </c:spPr>
  <c:txPr>
    <a:bodyPr/>
    <a:lstStyle/>
    <a:p>
      <a:pPr>
        <a:defRPr sz="1400"/>
      </a:pPr>
      <a:endParaRPr lang="fr-FR"/>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Proportion</a:t>
            </a:r>
            <a:r>
              <a:rPr lang="en-US" baseline="0" dirty="0"/>
              <a:t> de </a:t>
            </a:r>
            <a:r>
              <a:rPr lang="en-US" baseline="0" dirty="0" err="1"/>
              <a:t>vers</a:t>
            </a:r>
            <a:r>
              <a:rPr lang="en-US" baseline="0" dirty="0"/>
              <a:t> </a:t>
            </a:r>
            <a:r>
              <a:rPr lang="en-US" baseline="0" dirty="0" err="1"/>
              <a:t>fragmentés</a:t>
            </a:r>
            <a:r>
              <a:rPr lang="en-US" baseline="0" dirty="0"/>
              <a:t> par pièce, </a:t>
            </a:r>
            <a:r>
              <a:rPr lang="en-US" baseline="0" dirty="0" err="1"/>
              <a:t>selon</a:t>
            </a:r>
            <a:r>
              <a:rPr lang="en-US" baseline="0" dirty="0"/>
              <a:t> </a:t>
            </a:r>
            <a:r>
              <a:rPr lang="en-US" baseline="0" dirty="0" err="1"/>
              <a:t>l'ordre</a:t>
            </a:r>
            <a:r>
              <a:rPr lang="en-US" baseline="0" dirty="0"/>
              <a:t> </a:t>
            </a:r>
            <a:r>
              <a:rPr lang="en-US" baseline="0" dirty="0" err="1"/>
              <a:t>chronologique</a:t>
            </a:r>
            <a:endParaRPr lang="en-US" dirty="0"/>
          </a:p>
        </c:rich>
      </c:tx>
      <c:layout>
        <c:manualLayout>
          <c:xMode val="edge"/>
          <c:yMode val="edge"/>
          <c:x val="0.11321818042752078"/>
          <c:y val="2.410468646351034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scatterChart>
        <c:scatterStyle val="lineMarker"/>
        <c:varyColors val="0"/>
        <c:ser>
          <c:idx val="0"/>
          <c:order val="0"/>
          <c:tx>
            <c:strRef>
              <c:f>Feuil1!$B$1</c:f>
              <c:strCache>
                <c:ptCount val="1"/>
                <c:pt idx="0">
                  <c:v>Valeur des Y</c:v>
                </c:pt>
              </c:strCache>
            </c:strRef>
          </c:tx>
          <c:spPr>
            <a:ln w="19050" cap="rnd">
              <a:noFill/>
              <a:round/>
            </a:ln>
            <a:effectLst/>
          </c:spPr>
          <c:marker>
            <c:symbol val="circle"/>
            <c:size val="5"/>
            <c:spPr>
              <a:solidFill>
                <a:schemeClr val="accent1"/>
              </a:solidFill>
              <a:ln w="9525">
                <a:solidFill>
                  <a:schemeClr val="accent1"/>
                </a:solidFill>
              </a:ln>
              <a:effectLst/>
            </c:spPr>
          </c:marker>
          <c:xVal>
            <c:numRef>
              <c:f>Feuil1!$A$2:$A$16</c:f>
              <c:numCache>
                <c:formatCode>General</c:formatCode>
                <c:ptCount val="1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numCache>
            </c:numRef>
          </c:xVal>
          <c:yVal>
            <c:numRef>
              <c:f>Feuil1!$B$2:$B$16</c:f>
              <c:numCache>
                <c:formatCode>General</c:formatCode>
                <c:ptCount val="15"/>
                <c:pt idx="0">
                  <c:v>4.28</c:v>
                </c:pt>
                <c:pt idx="1">
                  <c:v>2.27</c:v>
                </c:pt>
                <c:pt idx="2">
                  <c:v>3.68</c:v>
                </c:pt>
                <c:pt idx="3">
                  <c:v>3.24</c:v>
                </c:pt>
                <c:pt idx="4">
                  <c:v>2.76</c:v>
                </c:pt>
                <c:pt idx="5">
                  <c:v>2.88</c:v>
                </c:pt>
                <c:pt idx="6">
                  <c:v>1.22</c:v>
                </c:pt>
                <c:pt idx="7">
                  <c:v>4</c:v>
                </c:pt>
                <c:pt idx="8">
                  <c:v>2.98</c:v>
                </c:pt>
                <c:pt idx="9">
                  <c:v>1.1000000000000001</c:v>
                </c:pt>
                <c:pt idx="10">
                  <c:v>1.51</c:v>
                </c:pt>
                <c:pt idx="11">
                  <c:v>3.74</c:v>
                </c:pt>
                <c:pt idx="12">
                  <c:v>0.88</c:v>
                </c:pt>
                <c:pt idx="13">
                  <c:v>7.09</c:v>
                </c:pt>
                <c:pt idx="14">
                  <c:v>7.72</c:v>
                </c:pt>
              </c:numCache>
            </c:numRef>
          </c:yVal>
          <c:smooth val="0"/>
          <c:extLst>
            <c:ext xmlns:c16="http://schemas.microsoft.com/office/drawing/2014/chart" uri="{C3380CC4-5D6E-409C-BE32-E72D297353CC}">
              <c16:uniqueId val="{00000000-DF67-2948-92AE-674A693CEEE7}"/>
            </c:ext>
          </c:extLst>
        </c:ser>
        <c:dLbls>
          <c:showLegendKey val="0"/>
          <c:showVal val="0"/>
          <c:showCatName val="0"/>
          <c:showSerName val="0"/>
          <c:showPercent val="0"/>
          <c:showBubbleSize val="0"/>
        </c:dLbls>
        <c:axId val="161354175"/>
        <c:axId val="156142799"/>
      </c:scatterChart>
      <c:valAx>
        <c:axId val="161354175"/>
        <c:scaling>
          <c:orientation val="minMax"/>
          <c:max val="15"/>
          <c:min val="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56142799"/>
        <c:crosses val="autoZero"/>
        <c:crossBetween val="midCat"/>
        <c:majorUnit val="1"/>
      </c:valAx>
      <c:valAx>
        <c:axId val="156142799"/>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61354175"/>
        <c:crosses val="autoZero"/>
        <c:crossBetween val="midCat"/>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0.42483</cdr:x>
      <cdr:y>0.06588</cdr:y>
    </cdr:from>
    <cdr:to>
      <cdr:x>0.52344</cdr:x>
      <cdr:y>0.15445</cdr:y>
    </cdr:to>
    <cdr:sp macro="" textlink="">
      <cdr:nvSpPr>
        <cdr:cNvPr id="2" name="ZoneTexte 1">
          <a:extLst xmlns:a="http://schemas.openxmlformats.org/drawingml/2006/main">
            <a:ext uri="{FF2B5EF4-FFF2-40B4-BE49-F238E27FC236}">
              <a16:creationId xmlns:a16="http://schemas.microsoft.com/office/drawing/2014/main" id="{7A57133E-5F91-0864-835C-87C9F22BB683}"/>
            </a:ext>
          </a:extLst>
        </cdr:cNvPr>
        <cdr:cNvSpPr txBox="1"/>
      </cdr:nvSpPr>
      <cdr:spPr>
        <a:xfrm xmlns:a="http://schemas.openxmlformats.org/drawingml/2006/main">
          <a:off x="3845839" y="242912"/>
          <a:ext cx="892628" cy="32657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fr-FR" sz="1100" dirty="0"/>
        </a:p>
      </cdr:txBody>
    </cdr:sp>
  </cdr:relSizeAnchor>
</c:userShape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31.07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0,'0'0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10:37.110"/>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0 1,'0'0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10:38.027"/>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0 0,'0'0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10:39.510"/>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0,'0'0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10:41.510"/>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0 0,'0'0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10:44.544"/>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0 0,'0'0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10:47.644"/>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0,'0'0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31.07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0,'0'0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35.97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38.496"/>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0.07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35.97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2.962"/>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4.046"/>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0 1,'0'0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5.12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0,'0'0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1-27T14:09:33.398"/>
    </inkml:context>
    <inkml:brush xml:id="br0">
      <inkml:brushProperty name="width" value="0.1" units="cm"/>
      <inkml:brushProperty name="height" value="0.6" units="cm"/>
      <inkml:brushProperty name="color" value="#849398"/>
      <inkml:brushProperty name="inkEffects" value="pencil"/>
    </inkml:brush>
  </inkml:definitions>
  <inkml:trace contextRef="#ctx0" brushRef="#br0">1 0 16383,'0'0'0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38.496"/>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0.07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2.962"/>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4.046"/>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0 1,'0'0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08:45.129"/>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0,'0'0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1-27T14:09:33.398"/>
    </inkml:context>
    <inkml:brush xml:id="br0">
      <inkml:brushProperty name="width" value="0.1" units="cm"/>
      <inkml:brushProperty name="height" value="0.6" units="cm"/>
      <inkml:brushProperty name="color" value="#849398"/>
      <inkml:brushProperty name="inkEffects" value="pencil"/>
    </inkml:brush>
  </inkml:definitions>
  <inkml:trace contextRef="#ctx0" brushRef="#br0">1 0 16383,'0'0'0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1-27T14:10:35.927"/>
    </inkml:context>
    <inkml:brush xml:id="br0">
      <inkml:brushProperty name="width" value="0.3" units="cm"/>
      <inkml:brushProperty name="height" value="0.6" units="cm"/>
      <inkml:brushProperty name="color" value="#00B44B"/>
      <inkml:brushProperty name="tip" value="rectangle"/>
      <inkml:brushProperty name="rasterOp" value="maskPen"/>
    </inkml:brush>
  </inkml:definitions>
  <inkml:trace contextRef="#ctx0" brushRef="#br0">1 1,'0'0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5DBE68-74C6-5745-922E-8E7695945D8B}" type="datetimeFigureOut">
              <a:rPr lang="fr-FR" smtClean="0"/>
              <a:t>06/01/2025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24EE1-8353-F340-B394-1CA9669BB0C0}" type="slidenum">
              <a:rPr lang="fr-FR" smtClean="0"/>
              <a:t>‹N°›</a:t>
            </a:fld>
            <a:endParaRPr lang="fr-FR"/>
          </a:p>
        </p:txBody>
      </p:sp>
    </p:spTree>
    <p:extLst>
      <p:ext uri="{BB962C8B-B14F-4D97-AF65-F5344CB8AC3E}">
        <p14:creationId xmlns:p14="http://schemas.microsoft.com/office/powerpoint/2010/main" val="462413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BE24EE1-8353-F340-B394-1CA9669BB0C0}" type="slidenum">
              <a:rPr lang="fr-FR" smtClean="0"/>
              <a:t>15</a:t>
            </a:fld>
            <a:endParaRPr lang="fr-FR"/>
          </a:p>
        </p:txBody>
      </p:sp>
    </p:spTree>
    <p:extLst>
      <p:ext uri="{BB962C8B-B14F-4D97-AF65-F5344CB8AC3E}">
        <p14:creationId xmlns:p14="http://schemas.microsoft.com/office/powerpoint/2010/main" val="1584373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8E5D5F-BE2C-3AB7-EE6D-C0D6252047E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0D2D5DB-0C9C-AD48-3C1A-982B8B2864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6905CDF-845A-38F1-AB8C-0716AEC9F4AB}"/>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5" name="Espace réservé du pied de page 4">
            <a:extLst>
              <a:ext uri="{FF2B5EF4-FFF2-40B4-BE49-F238E27FC236}">
                <a16:creationId xmlns:a16="http://schemas.microsoft.com/office/drawing/2014/main" id="{D23E918C-8E6F-6E25-6B3C-9B12DA5124B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C3D4891-B120-A5D0-6525-91952ED90844}"/>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1472582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B7525-23F5-661D-C538-2F4D1CE2056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AFC4497-6970-B395-3042-3F4DFE73A6E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8F866ED-54FB-D19C-B18C-897868D1F642}"/>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5" name="Espace réservé du pied de page 4">
            <a:extLst>
              <a:ext uri="{FF2B5EF4-FFF2-40B4-BE49-F238E27FC236}">
                <a16:creationId xmlns:a16="http://schemas.microsoft.com/office/drawing/2014/main" id="{078FE6B2-A6DD-9AD7-963B-166801808D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11A7D5-B436-BD4D-1B29-9A9B61AAA322}"/>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2109370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4776375-A562-71C0-BD88-D9AF8B21607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33F84DE-9935-70AD-A44D-9BD0954C6F2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53462F9-8965-61CE-D089-FC5ABE2F3E75}"/>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5" name="Espace réservé du pied de page 4">
            <a:extLst>
              <a:ext uri="{FF2B5EF4-FFF2-40B4-BE49-F238E27FC236}">
                <a16:creationId xmlns:a16="http://schemas.microsoft.com/office/drawing/2014/main" id="{60F8F087-D720-BB67-7C5D-B1063E9ECEA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212F344-DB74-87AA-1723-15798AF2706C}"/>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2753484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738B5D-F0BF-B6DB-80AB-2A99580B936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35ACAE2-74BE-D41D-5475-FF5FB3BF9A5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66CC459-8546-F4C2-DF58-16A7FF7C6D08}"/>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5" name="Espace réservé du pied de page 4">
            <a:extLst>
              <a:ext uri="{FF2B5EF4-FFF2-40B4-BE49-F238E27FC236}">
                <a16:creationId xmlns:a16="http://schemas.microsoft.com/office/drawing/2014/main" id="{A3FB708F-A17B-2CC8-E7AE-2D22AC4503A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A6D4745-5598-8AC4-9D2D-6BB1E6452571}"/>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2406877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10B537-67A6-922A-3DCA-80BC982A5EC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8924AA6-30AF-6B80-C08B-06E1D6AE87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B199F0C-E3CD-102E-9770-EAEA9189D731}"/>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5" name="Espace réservé du pied de page 4">
            <a:extLst>
              <a:ext uri="{FF2B5EF4-FFF2-40B4-BE49-F238E27FC236}">
                <a16:creationId xmlns:a16="http://schemas.microsoft.com/office/drawing/2014/main" id="{8ACEA189-040F-1235-D0EE-F74E7279045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B3B16D7-E32D-C0D5-E6E2-8E906A57C54F}"/>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116445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780B8F-A6AA-D126-159F-BBD302FA3F1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2CB6D68-4D02-6245-32D6-DED22B55B42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875074B-BF35-EE15-D4C9-1AE2A052780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5A9AD0D-14B1-C405-EF42-570E63DE4BB2}"/>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6" name="Espace réservé du pied de page 5">
            <a:extLst>
              <a:ext uri="{FF2B5EF4-FFF2-40B4-BE49-F238E27FC236}">
                <a16:creationId xmlns:a16="http://schemas.microsoft.com/office/drawing/2014/main" id="{A437B854-4A94-8840-1C44-B003A350ACE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19D2BC0-0CAD-1E48-F062-16460138AC73}"/>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140736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6B2EF1-A9F9-617A-D1D2-2724BD9054A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5E81263-186F-B4F4-C4FD-3A43FE4E7E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868E54F-DE09-0C68-145A-10AB6A03FA5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D1ED157-CF7C-B862-F379-701C32D422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7A7B7E9-72FA-57A3-886C-2D4F60DB804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DD96C2C-E9BF-F7CC-335D-B566454C8588}"/>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8" name="Espace réservé du pied de page 7">
            <a:extLst>
              <a:ext uri="{FF2B5EF4-FFF2-40B4-BE49-F238E27FC236}">
                <a16:creationId xmlns:a16="http://schemas.microsoft.com/office/drawing/2014/main" id="{C513FBA7-1653-4C9D-CCC3-5DD80DF7DEF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7FF25D6-9E6A-2E21-DFFC-730A3B02EB9D}"/>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3961240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4E628C-9A70-3F83-1DCA-4380B8CDE461}"/>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821966C-A446-3240-8D96-06B94C680E67}"/>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4" name="Espace réservé du pied de page 3">
            <a:extLst>
              <a:ext uri="{FF2B5EF4-FFF2-40B4-BE49-F238E27FC236}">
                <a16:creationId xmlns:a16="http://schemas.microsoft.com/office/drawing/2014/main" id="{9F5D11A9-8671-FA56-E3A0-D7353213584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AC9998D-30A2-33A1-A9B1-D1DD55BC5A80}"/>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299676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4A4D801-5B0E-1E25-61D6-7551629EF5AB}"/>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3" name="Espace réservé du pied de page 2">
            <a:extLst>
              <a:ext uri="{FF2B5EF4-FFF2-40B4-BE49-F238E27FC236}">
                <a16:creationId xmlns:a16="http://schemas.microsoft.com/office/drawing/2014/main" id="{9FA097C0-8DA8-BD63-4759-777B2523E5C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04BD635-785C-4433-3C12-1171DFD951BE}"/>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3377970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755444-6A3E-426E-FF4B-2CFE1FA91B3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B0A83CCA-C2CF-96E4-203C-1777C98BE9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5C11601-A984-E3B0-0F11-153678B1F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A1D81A8-E586-EDA7-F95F-A4E43DA58165}"/>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6" name="Espace réservé du pied de page 5">
            <a:extLst>
              <a:ext uri="{FF2B5EF4-FFF2-40B4-BE49-F238E27FC236}">
                <a16:creationId xmlns:a16="http://schemas.microsoft.com/office/drawing/2014/main" id="{F87DDDA6-62F7-6D6D-4A51-01917C6AE11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FC1A344-03BA-5F06-93EB-3ABA46D21268}"/>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3212423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C316AA-7E83-6B29-B335-2484A744018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8276CD3-4670-2E9F-DC8B-3D8B707D51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1804B04-64C5-08C3-2779-7BE8270C98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8F3A038-61F5-C01F-715F-4C36A3B9E692}"/>
              </a:ext>
            </a:extLst>
          </p:cNvPr>
          <p:cNvSpPr>
            <a:spLocks noGrp="1"/>
          </p:cNvSpPr>
          <p:nvPr>
            <p:ph type="dt" sz="half" idx="10"/>
          </p:nvPr>
        </p:nvSpPr>
        <p:spPr/>
        <p:txBody>
          <a:bodyPr/>
          <a:lstStyle/>
          <a:p>
            <a:fld id="{EC744D85-3601-1B42-826F-CB09515128D7}" type="datetimeFigureOut">
              <a:rPr lang="fr-FR" smtClean="0"/>
              <a:t>06/01/2025</a:t>
            </a:fld>
            <a:endParaRPr lang="fr-FR"/>
          </a:p>
        </p:txBody>
      </p:sp>
      <p:sp>
        <p:nvSpPr>
          <p:cNvPr id="6" name="Espace réservé du pied de page 5">
            <a:extLst>
              <a:ext uri="{FF2B5EF4-FFF2-40B4-BE49-F238E27FC236}">
                <a16:creationId xmlns:a16="http://schemas.microsoft.com/office/drawing/2014/main" id="{69C44AC3-B284-8C1E-F627-E6A4FB28C48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9D0334F-F9AF-E3CF-1DE0-752A44A43973}"/>
              </a:ext>
            </a:extLst>
          </p:cNvPr>
          <p:cNvSpPr>
            <a:spLocks noGrp="1"/>
          </p:cNvSpPr>
          <p:nvPr>
            <p:ph type="sldNum" sz="quarter" idx="12"/>
          </p:nvPr>
        </p:nvSpPr>
        <p:spPr/>
        <p:txBody>
          <a:bodyPr/>
          <a:lstStyle/>
          <a:p>
            <a:fld id="{3F79BA7B-92D4-BF40-92C0-E06746861A20}" type="slidenum">
              <a:rPr lang="fr-FR" smtClean="0"/>
              <a:t>‹N°›</a:t>
            </a:fld>
            <a:endParaRPr lang="fr-FR"/>
          </a:p>
        </p:txBody>
      </p:sp>
    </p:spTree>
    <p:extLst>
      <p:ext uri="{BB962C8B-B14F-4D97-AF65-F5344CB8AC3E}">
        <p14:creationId xmlns:p14="http://schemas.microsoft.com/office/powerpoint/2010/main" val="3722119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0296FDB-6863-A439-969A-A156D372E6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70B6D19-582F-619A-ACAE-385E9F4CB2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0E97956-092C-94FD-9D8E-037F64C394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744D85-3601-1B42-826F-CB09515128D7}" type="datetimeFigureOut">
              <a:rPr lang="fr-FR" smtClean="0"/>
              <a:t>06/01/2025</a:t>
            </a:fld>
            <a:endParaRPr lang="fr-FR"/>
          </a:p>
        </p:txBody>
      </p:sp>
      <p:sp>
        <p:nvSpPr>
          <p:cNvPr id="5" name="Espace réservé du pied de page 4">
            <a:extLst>
              <a:ext uri="{FF2B5EF4-FFF2-40B4-BE49-F238E27FC236}">
                <a16:creationId xmlns:a16="http://schemas.microsoft.com/office/drawing/2014/main" id="{04B3837D-4BA2-0F64-88D7-3A68F8FBC7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3337612-3776-5FD6-392C-FE47549F49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79BA7B-92D4-BF40-92C0-E06746861A20}" type="slidenum">
              <a:rPr lang="fr-FR" smtClean="0"/>
              <a:t>‹N°›</a:t>
            </a:fld>
            <a:endParaRPr lang="fr-FR"/>
          </a:p>
        </p:txBody>
      </p:sp>
    </p:spTree>
    <p:extLst>
      <p:ext uri="{BB962C8B-B14F-4D97-AF65-F5344CB8AC3E}">
        <p14:creationId xmlns:p14="http://schemas.microsoft.com/office/powerpoint/2010/main" val="3615892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customXml" Target="../ink/ink5.xml"/><Relationship Id="rId3" Type="http://schemas.openxmlformats.org/officeDocument/2006/relationships/customXml" Target="../ink/ink1.xml"/><Relationship Id="rId7" Type="http://schemas.openxmlformats.org/officeDocument/2006/relationships/customXml" Target="../ink/ink4.xml"/><Relationship Id="rId12"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customXml" Target="../ink/ink3.xml"/><Relationship Id="rId11" Type="http://schemas.openxmlformats.org/officeDocument/2006/relationships/customXml" Target="../ink/ink8.xml"/><Relationship Id="rId5" Type="http://schemas.openxmlformats.org/officeDocument/2006/relationships/customXml" Target="../ink/ink2.xml"/><Relationship Id="rId10" Type="http://schemas.openxmlformats.org/officeDocument/2006/relationships/customXml" Target="../ink/ink7.xml"/><Relationship Id="rId4" Type="http://schemas.openxmlformats.org/officeDocument/2006/relationships/image" Target="../media/image10.png"/><Relationship Id="rId9" Type="http://schemas.openxmlformats.org/officeDocument/2006/relationships/customXml" Target="../ink/ink6.xml"/></Relationships>
</file>

<file path=ppt/slides/_rels/slide7.xml.rels><?xml version="1.0" encoding="UTF-8" standalone="yes"?>
<Relationships xmlns="http://schemas.openxmlformats.org/package/2006/relationships"><Relationship Id="rId8" Type="http://schemas.openxmlformats.org/officeDocument/2006/relationships/customXml" Target="../ink/ink13.xml"/><Relationship Id="rId3" Type="http://schemas.openxmlformats.org/officeDocument/2006/relationships/customXml" Target="../ink/ink9.xml"/><Relationship Id="rId7" Type="http://schemas.openxmlformats.org/officeDocument/2006/relationships/customXml" Target="../ink/ink12.xml"/><Relationship Id="rId2" Type="http://schemas.openxmlformats.org/officeDocument/2006/relationships/chart" Target="../charts/chart2.xml"/><Relationship Id="rId1" Type="http://schemas.openxmlformats.org/officeDocument/2006/relationships/slideLayout" Target="../slideLayouts/slideLayout7.xml"/><Relationship Id="rId6" Type="http://schemas.openxmlformats.org/officeDocument/2006/relationships/customXml" Target="../ink/ink11.xml"/><Relationship Id="rId5" Type="http://schemas.openxmlformats.org/officeDocument/2006/relationships/customXml" Target="../ink/ink10.xml"/><Relationship Id="rId10" Type="http://schemas.openxmlformats.org/officeDocument/2006/relationships/customXml" Target="../ink/ink15.xml"/><Relationship Id="rId4" Type="http://schemas.openxmlformats.org/officeDocument/2006/relationships/image" Target="../media/image10.png"/><Relationship Id="rId9" Type="http://schemas.openxmlformats.org/officeDocument/2006/relationships/customXml" Target="../ink/ink14.xml"/></Relationships>
</file>

<file path=ppt/slides/_rels/slide8.xml.rels><?xml version="1.0" encoding="UTF-8" standalone="yes"?>
<Relationships xmlns="http://schemas.openxmlformats.org/package/2006/relationships"><Relationship Id="rId8" Type="http://schemas.openxmlformats.org/officeDocument/2006/relationships/customXml" Target="../ink/ink20.xml"/><Relationship Id="rId3" Type="http://schemas.openxmlformats.org/officeDocument/2006/relationships/customXml" Target="../ink/ink16.xml"/><Relationship Id="rId7" Type="http://schemas.openxmlformats.org/officeDocument/2006/relationships/customXml" Target="../ink/ink19.xml"/><Relationship Id="rId12" Type="http://schemas.openxmlformats.org/officeDocument/2006/relationships/image" Target="../media/image4.png"/><Relationship Id="rId2" Type="http://schemas.openxmlformats.org/officeDocument/2006/relationships/chart" Target="../charts/chart3.xml"/><Relationship Id="rId1" Type="http://schemas.openxmlformats.org/officeDocument/2006/relationships/slideLayout" Target="../slideLayouts/slideLayout7.xml"/><Relationship Id="rId6" Type="http://schemas.openxmlformats.org/officeDocument/2006/relationships/customXml" Target="../ink/ink18.xml"/><Relationship Id="rId11" Type="http://schemas.openxmlformats.org/officeDocument/2006/relationships/customXml" Target="../ink/ink23.xml"/><Relationship Id="rId5" Type="http://schemas.openxmlformats.org/officeDocument/2006/relationships/customXml" Target="../ink/ink17.xml"/><Relationship Id="rId10" Type="http://schemas.openxmlformats.org/officeDocument/2006/relationships/customXml" Target="../ink/ink22.xml"/><Relationship Id="rId4" Type="http://schemas.openxmlformats.org/officeDocument/2006/relationships/image" Target="../media/image3.png"/><Relationship Id="rId9" Type="http://schemas.openxmlformats.org/officeDocument/2006/relationships/customXml" Target="../ink/ink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73B0F4-416F-D895-2B13-A56F70197E62}"/>
              </a:ext>
            </a:extLst>
          </p:cNvPr>
          <p:cNvSpPr>
            <a:spLocks noGrp="1"/>
          </p:cNvSpPr>
          <p:nvPr>
            <p:ph type="ctrTitle"/>
          </p:nvPr>
        </p:nvSpPr>
        <p:spPr>
          <a:xfrm>
            <a:off x="836909" y="1363851"/>
            <a:ext cx="10941804" cy="2065149"/>
          </a:xfrm>
        </p:spPr>
        <p:txBody>
          <a:bodyPr>
            <a:normAutofit/>
          </a:bodyPr>
          <a:lstStyle/>
          <a:p>
            <a:pPr algn="l"/>
            <a:r>
              <a:rPr lang="fr-FR" sz="2800" b="1" dirty="0">
                <a:effectLst/>
                <a:latin typeface="Times New Roman" panose="02020603050405020304" pitchFamily="18" charset="0"/>
                <a:cs typeface="Times New Roman" panose="02020603050405020304" pitchFamily="18" charset="0"/>
              </a:rPr>
              <a:t>Les </a:t>
            </a:r>
            <a:r>
              <a:rPr lang="fr-FR" sz="2800" b="1" dirty="0" err="1">
                <a:effectLst/>
                <a:latin typeface="Times New Roman" panose="02020603050405020304" pitchFamily="18" charset="0"/>
                <a:cs typeface="Times New Roman" panose="02020603050405020304" pitchFamily="18" charset="0"/>
              </a:rPr>
              <a:t>antilabès</a:t>
            </a:r>
            <a:r>
              <a:rPr lang="fr-FR" sz="2800" b="1" dirty="0">
                <a:effectLst/>
                <a:latin typeface="Times New Roman" panose="02020603050405020304" pitchFamily="18" charset="0"/>
                <a:cs typeface="Times New Roman" panose="02020603050405020304" pitchFamily="18" charset="0"/>
              </a:rPr>
              <a:t>, </a:t>
            </a:r>
            <a:br>
              <a:rPr lang="fr-FR" sz="2800" b="1" dirty="0">
                <a:effectLst/>
                <a:latin typeface="Times New Roman" panose="02020603050405020304" pitchFamily="18" charset="0"/>
                <a:cs typeface="Times New Roman" panose="02020603050405020304" pitchFamily="18" charset="0"/>
              </a:rPr>
            </a:br>
            <a:br>
              <a:rPr lang="fr-FR" sz="2800" b="1" dirty="0">
                <a:effectLst/>
                <a:latin typeface="Times New Roman" panose="02020603050405020304" pitchFamily="18" charset="0"/>
                <a:cs typeface="Times New Roman" panose="02020603050405020304" pitchFamily="18" charset="0"/>
              </a:rPr>
            </a:br>
            <a:r>
              <a:rPr lang="fr-FR" sz="2800" b="1" dirty="0">
                <a:effectLst/>
                <a:latin typeface="Times New Roman" panose="02020603050405020304" pitchFamily="18" charset="0"/>
                <a:cs typeface="Times New Roman" panose="02020603050405020304" pitchFamily="18" charset="0"/>
              </a:rPr>
              <a:t>		leur évolution et leur interprétation, </a:t>
            </a:r>
            <a:br>
              <a:rPr lang="fr-FR" sz="2800" b="1" dirty="0">
                <a:effectLst/>
                <a:latin typeface="Times New Roman" panose="02020603050405020304" pitchFamily="18" charset="0"/>
                <a:cs typeface="Times New Roman" panose="02020603050405020304" pitchFamily="18" charset="0"/>
              </a:rPr>
            </a:br>
            <a:br>
              <a:rPr lang="fr-FR" sz="2800" b="1" dirty="0">
                <a:effectLst/>
                <a:latin typeface="Times New Roman" panose="02020603050405020304" pitchFamily="18" charset="0"/>
                <a:cs typeface="Times New Roman" panose="02020603050405020304" pitchFamily="18" charset="0"/>
              </a:rPr>
            </a:br>
            <a:r>
              <a:rPr lang="fr-FR" sz="2800" b="1" dirty="0">
                <a:effectLst/>
                <a:latin typeface="Times New Roman" panose="02020603050405020304" pitchFamily="18" charset="0"/>
                <a:cs typeface="Times New Roman" panose="02020603050405020304" pitchFamily="18" charset="0"/>
              </a:rPr>
              <a:t>				de </a:t>
            </a:r>
            <a:r>
              <a:rPr lang="fr-FR" sz="2800" b="1" i="1" dirty="0">
                <a:effectLst/>
                <a:latin typeface="Times New Roman" panose="02020603050405020304" pitchFamily="18" charset="0"/>
                <a:cs typeface="Times New Roman" panose="02020603050405020304" pitchFamily="18" charset="0"/>
              </a:rPr>
              <a:t>La Place Royale </a:t>
            </a:r>
            <a:r>
              <a:rPr lang="fr-FR" sz="2800" b="1" dirty="0">
                <a:effectLst/>
                <a:latin typeface="Times New Roman" panose="02020603050405020304" pitchFamily="18" charset="0"/>
                <a:cs typeface="Times New Roman" panose="02020603050405020304" pitchFamily="18" charset="0"/>
              </a:rPr>
              <a:t>à </a:t>
            </a:r>
            <a:r>
              <a:rPr lang="fr-FR" sz="2800" b="1" i="1" dirty="0">
                <a:effectLst/>
                <a:latin typeface="Times New Roman" panose="02020603050405020304" pitchFamily="18" charset="0"/>
                <a:cs typeface="Times New Roman" panose="02020603050405020304" pitchFamily="18" charset="0"/>
              </a:rPr>
              <a:t>La Suite du Menteur</a:t>
            </a:r>
            <a:endParaRPr lang="fr-FR" sz="2800" b="1" dirty="0">
              <a:latin typeface="Times New Roman" panose="02020603050405020304" pitchFamily="18" charset="0"/>
              <a:cs typeface="Times New Roman" panose="02020603050405020304" pitchFamily="18" charset="0"/>
            </a:endParaRPr>
          </a:p>
        </p:txBody>
      </p:sp>
      <p:sp>
        <p:nvSpPr>
          <p:cNvPr id="3" name="Sous-titre 2">
            <a:extLst>
              <a:ext uri="{FF2B5EF4-FFF2-40B4-BE49-F238E27FC236}">
                <a16:creationId xmlns:a16="http://schemas.microsoft.com/office/drawing/2014/main" id="{3A1DD1EC-0CBF-AAC3-0DBF-18B814610BE8}"/>
              </a:ext>
            </a:extLst>
          </p:cNvPr>
          <p:cNvSpPr>
            <a:spLocks noGrp="1"/>
          </p:cNvSpPr>
          <p:nvPr>
            <p:ph type="subTitle" idx="1"/>
          </p:nvPr>
        </p:nvSpPr>
        <p:spPr>
          <a:xfrm>
            <a:off x="1523999" y="3602038"/>
            <a:ext cx="10425193" cy="1651887"/>
          </a:xfrm>
        </p:spPr>
        <p:txBody>
          <a:bodyPr>
            <a:normAutofit/>
          </a:bodyPr>
          <a:lstStyle/>
          <a:p>
            <a:endParaRPr lang="fr-FR" sz="1800" dirty="0">
              <a:latin typeface="Times New Roman" panose="02020603050405020304" pitchFamily="18" charset="0"/>
              <a:cs typeface="Times New Roman" panose="02020603050405020304" pitchFamily="18" charset="0"/>
            </a:endParaRPr>
          </a:p>
          <a:p>
            <a:r>
              <a:rPr lang="fr-FR" sz="18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Claire Fourquet-Gracieux, Université Paris-Est Créteil</a:t>
            </a:r>
          </a:p>
          <a:p>
            <a:endParaRPr lang="fr-FR" sz="2000" dirty="0">
              <a:latin typeface="Times New Roman" panose="02020603050405020304" pitchFamily="18" charset="0"/>
              <a:cs typeface="Times New Roman" panose="02020603050405020304" pitchFamily="18" charset="0"/>
            </a:endParaRPr>
          </a:p>
        </p:txBody>
      </p:sp>
      <p:pic>
        <p:nvPicPr>
          <p:cNvPr id="5" name="Image 4">
            <a:extLst>
              <a:ext uri="{FF2B5EF4-FFF2-40B4-BE49-F238E27FC236}">
                <a16:creationId xmlns:a16="http://schemas.microsoft.com/office/drawing/2014/main" id="{4BBBF857-F4DD-65F7-3BC3-800708DFBC9A}"/>
              </a:ext>
            </a:extLst>
          </p:cNvPr>
          <p:cNvPicPr>
            <a:picLocks noChangeAspect="1"/>
          </p:cNvPicPr>
          <p:nvPr/>
        </p:nvPicPr>
        <p:blipFill rotWithShape="1">
          <a:blip r:embed="rId2"/>
          <a:srcRect r="65935" b="-4430"/>
          <a:stretch/>
        </p:blipFill>
        <p:spPr>
          <a:xfrm>
            <a:off x="9084591" y="4490760"/>
            <a:ext cx="2477146" cy="1697062"/>
          </a:xfrm>
          <a:prstGeom prst="rect">
            <a:avLst/>
          </a:prstGeom>
        </p:spPr>
      </p:pic>
    </p:spTree>
    <p:extLst>
      <p:ext uri="{BB962C8B-B14F-4D97-AF65-F5344CB8AC3E}">
        <p14:creationId xmlns:p14="http://schemas.microsoft.com/office/powerpoint/2010/main" val="4229828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06B3656-110D-35D2-9493-C94B99501279}"/>
              </a:ext>
            </a:extLst>
          </p:cNvPr>
          <p:cNvSpPr txBox="1"/>
          <p:nvPr/>
        </p:nvSpPr>
        <p:spPr>
          <a:xfrm>
            <a:off x="4494052" y="2782669"/>
            <a:ext cx="2860976" cy="646331"/>
          </a:xfrm>
          <a:prstGeom prst="rect">
            <a:avLst/>
          </a:prstGeom>
          <a:noFill/>
        </p:spPr>
        <p:txBody>
          <a:bodyPr wrap="none" rtlCol="0">
            <a:spAutoFit/>
          </a:bodyPr>
          <a:lstStyle/>
          <a:p>
            <a:pPr algn="ctr"/>
            <a:r>
              <a:rPr lang="fr-FR" sz="3600" dirty="0">
                <a:latin typeface="Times New Roman" panose="02020603050405020304" pitchFamily="18" charset="0"/>
                <a:cs typeface="Times New Roman" panose="02020603050405020304" pitchFamily="18" charset="0"/>
              </a:rPr>
              <a:t>QUI PARLE ?</a:t>
            </a:r>
          </a:p>
        </p:txBody>
      </p:sp>
      <p:sp>
        <p:nvSpPr>
          <p:cNvPr id="3" name="ZoneTexte 2">
            <a:extLst>
              <a:ext uri="{FF2B5EF4-FFF2-40B4-BE49-F238E27FC236}">
                <a16:creationId xmlns:a16="http://schemas.microsoft.com/office/drawing/2014/main" id="{32E9CCA2-8A66-93AD-AF5D-45C16FB37092}"/>
              </a:ext>
            </a:extLst>
          </p:cNvPr>
          <p:cNvSpPr txBox="1"/>
          <p:nvPr/>
        </p:nvSpPr>
        <p:spPr>
          <a:xfrm>
            <a:off x="2190416" y="3640222"/>
            <a:ext cx="5784597" cy="1477328"/>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 Le nombre de locuteurs</a:t>
            </a:r>
          </a:p>
          <a:p>
            <a:endParaRPr lang="fr-FR"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 Les liens entre les locuteurs : modalités conversationnelles</a:t>
            </a:r>
          </a:p>
          <a:p>
            <a:endParaRPr lang="fr-FR" dirty="0">
              <a:latin typeface="Times New Roman" panose="02020603050405020304" pitchFamily="18" charset="0"/>
              <a:cs typeface="Times New Roman" panose="02020603050405020304" pitchFamily="18" charset="0"/>
            </a:endParaRPr>
          </a:p>
          <a:p>
            <a:r>
              <a:rPr lang="fr-FR" dirty="0">
                <a:latin typeface="Times New Roman" panose="02020603050405020304" pitchFamily="18" charset="0"/>
                <a:cs typeface="Times New Roman" panose="02020603050405020304" pitchFamily="18" charset="0"/>
              </a:rPr>
              <a:t>- Le profil sociologique des locuteurs</a:t>
            </a:r>
          </a:p>
        </p:txBody>
      </p:sp>
    </p:spTree>
    <p:extLst>
      <p:ext uri="{BB962C8B-B14F-4D97-AF65-F5344CB8AC3E}">
        <p14:creationId xmlns:p14="http://schemas.microsoft.com/office/powerpoint/2010/main" val="3304735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1E6DB25-6E2E-92CB-C6C2-0AAEBEFD692E}"/>
              </a:ext>
            </a:extLst>
          </p:cNvPr>
          <p:cNvSpPr txBox="1"/>
          <p:nvPr/>
        </p:nvSpPr>
        <p:spPr>
          <a:xfrm>
            <a:off x="2567015" y="2076637"/>
            <a:ext cx="9861359" cy="2585323"/>
          </a:xfrm>
          <a:prstGeom prst="rect">
            <a:avLst/>
          </a:prstGeom>
          <a:noFill/>
        </p:spPr>
        <p:txBody>
          <a:bodyPr wrap="square" rtlCol="0">
            <a:spAutoFit/>
          </a:bodyPr>
          <a:lstStyle/>
          <a:p>
            <a:pPr algn="just"/>
            <a:r>
              <a:rPr lang="fr-FR" sz="1800" b="1" kern="100" dirty="0">
                <a:effectLst/>
                <a:latin typeface="Times New Roman" panose="02020603050405020304" pitchFamily="18" charset="0"/>
                <a:ea typeface="Calibri" panose="020F0502020204030204" pitchFamily="34" charset="0"/>
                <a:cs typeface="Times New Roman" panose="02020603050405020304" pitchFamily="18" charset="0"/>
              </a:rPr>
              <a:t>UN SEUL LOCUTEUR  </a:t>
            </a:r>
            <a:endParaRPr lang="fr-FR" b="1" kern="1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-Dis-lui que j’y viendrai. </a:t>
            </a: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algn="just"/>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Sabine rentre et Dorante continue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algn="just"/>
            <a:r>
              <a:rPr lang="fr-FR" kern="100" dirty="0">
                <a:latin typeface="Times New Roman" panose="02020603050405020304" pitchFamily="18" charset="0"/>
                <a:ea typeface="Calibri" panose="020F0502020204030204" pitchFamily="34" charset="0"/>
                <a:cs typeface="Times New Roman" panose="02020603050405020304" pitchFamily="18" charset="0"/>
              </a:rPr>
              <a:t>	               	           	</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Doute encore, </a:t>
            </a:r>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Cliton</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À laquelle des deux appartient ce beau nom (</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Le Menteur</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v. 707-708)</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Lucrèce, </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à Clarice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 Allons.</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348740" indent="449580" algn="just"/>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A Sabine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Si tu le vois, agis comme tu sais. (</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Le Menteur </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v. 1435)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3" name="ZoneTexte 2">
            <a:extLst>
              <a:ext uri="{FF2B5EF4-FFF2-40B4-BE49-F238E27FC236}">
                <a16:creationId xmlns:a16="http://schemas.microsoft.com/office/drawing/2014/main" id="{3093AFF3-2662-401A-EF8D-4A99850B4352}"/>
              </a:ext>
            </a:extLst>
          </p:cNvPr>
          <p:cNvSpPr txBox="1"/>
          <p:nvPr/>
        </p:nvSpPr>
        <p:spPr>
          <a:xfrm>
            <a:off x="2567015" y="4661960"/>
            <a:ext cx="8136138" cy="1200329"/>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TROIS LOCUTEURS</a:t>
            </a:r>
          </a:p>
          <a:p>
            <a:r>
              <a:rPr lang="fr-FR" dirty="0">
                <a:latin typeface="Times New Roman" panose="02020603050405020304" pitchFamily="18" charset="0"/>
                <a:cs typeface="Times New Roman" panose="02020603050405020304" pitchFamily="18" charset="0"/>
              </a:rPr>
              <a:t>Lyse – Sans mentir?</a:t>
            </a:r>
          </a:p>
          <a:p>
            <a:r>
              <a:rPr lang="fr-FR" dirty="0">
                <a:latin typeface="Times New Roman" panose="02020603050405020304" pitchFamily="18" charset="0"/>
                <a:cs typeface="Times New Roman" panose="02020603050405020304" pitchFamily="18" charset="0"/>
              </a:rPr>
              <a:t>Dorante-		Sans mentir.</a:t>
            </a:r>
          </a:p>
          <a:p>
            <a:r>
              <a:rPr lang="fr-FR" dirty="0" err="1">
                <a:latin typeface="Times New Roman" panose="02020603050405020304" pitchFamily="18" charset="0"/>
                <a:cs typeface="Times New Roman" panose="02020603050405020304" pitchFamily="18" charset="0"/>
              </a:rPr>
              <a:t>Cliton</a:t>
            </a:r>
            <a:r>
              <a:rPr lang="fr-FR" dirty="0">
                <a:latin typeface="Times New Roman" panose="02020603050405020304" pitchFamily="18" charset="0"/>
                <a:cs typeface="Times New Roman" panose="02020603050405020304" pitchFamily="18" charset="0"/>
              </a:rPr>
              <a:t> - 			   Il est trop jeune, il n’ose. (</a:t>
            </a:r>
            <a:r>
              <a:rPr lang="fr-FR" i="1" dirty="0">
                <a:latin typeface="Times New Roman" panose="02020603050405020304" pitchFamily="18" charset="0"/>
                <a:cs typeface="Times New Roman" panose="02020603050405020304" pitchFamily="18" charset="0"/>
              </a:rPr>
              <a:t>La Suite du Menteur</a:t>
            </a:r>
            <a:r>
              <a:rPr lang="fr-FR" dirty="0">
                <a:latin typeface="Times New Roman" panose="02020603050405020304" pitchFamily="18" charset="0"/>
                <a:cs typeface="Times New Roman" panose="02020603050405020304" pitchFamily="18" charset="0"/>
              </a:rPr>
              <a:t>,</a:t>
            </a:r>
            <a:r>
              <a:rPr lang="fr-FR" i="1" dirty="0">
                <a:latin typeface="Times New Roman" panose="02020603050405020304" pitchFamily="18" charset="0"/>
                <a:cs typeface="Times New Roman" panose="02020603050405020304" pitchFamily="18" charset="0"/>
              </a:rPr>
              <a:t> </a:t>
            </a:r>
            <a:r>
              <a:rPr lang="fr-FR" dirty="0">
                <a:latin typeface="Times New Roman" panose="02020603050405020304" pitchFamily="18" charset="0"/>
                <a:cs typeface="Times New Roman" panose="02020603050405020304" pitchFamily="18" charset="0"/>
              </a:rPr>
              <a:t>v. 747)</a:t>
            </a:r>
          </a:p>
        </p:txBody>
      </p:sp>
      <p:sp>
        <p:nvSpPr>
          <p:cNvPr id="4" name="ZoneTexte 3">
            <a:extLst>
              <a:ext uri="{FF2B5EF4-FFF2-40B4-BE49-F238E27FC236}">
                <a16:creationId xmlns:a16="http://schemas.microsoft.com/office/drawing/2014/main" id="{88C1118E-407E-1E6F-7768-B78DB825205B}"/>
              </a:ext>
            </a:extLst>
          </p:cNvPr>
          <p:cNvSpPr txBox="1"/>
          <p:nvPr/>
        </p:nvSpPr>
        <p:spPr>
          <a:xfrm>
            <a:off x="2567015" y="895542"/>
            <a:ext cx="2332690" cy="369332"/>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DEUX LOCUTEURS</a:t>
            </a:r>
          </a:p>
        </p:txBody>
      </p:sp>
      <p:sp>
        <p:nvSpPr>
          <p:cNvPr id="5" name="ZoneTexte 4">
            <a:extLst>
              <a:ext uri="{FF2B5EF4-FFF2-40B4-BE49-F238E27FC236}">
                <a16:creationId xmlns:a16="http://schemas.microsoft.com/office/drawing/2014/main" id="{3B6ED85A-AFF5-78C1-2702-80A655C64FCF}"/>
              </a:ext>
            </a:extLst>
          </p:cNvPr>
          <p:cNvSpPr txBox="1"/>
          <p:nvPr/>
        </p:nvSpPr>
        <p:spPr>
          <a:xfrm>
            <a:off x="2567015" y="1285961"/>
            <a:ext cx="8421986" cy="646331"/>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Lyse – A-t-il la main fort bonne ?</a:t>
            </a:r>
          </a:p>
          <a:p>
            <a:r>
              <a:rPr lang="fr-FR" dirty="0">
                <a:latin typeface="Times New Roman" panose="02020603050405020304" pitchFamily="18" charset="0"/>
                <a:cs typeface="Times New Roman" panose="02020603050405020304" pitchFamily="18" charset="0"/>
              </a:rPr>
              <a:t>Dorante - 		       Autant qu’on peut l’avoir (</a:t>
            </a:r>
            <a:r>
              <a:rPr lang="fr-FR" i="1" dirty="0">
                <a:latin typeface="Times New Roman" panose="02020603050405020304" pitchFamily="18" charset="0"/>
                <a:cs typeface="Times New Roman" panose="02020603050405020304" pitchFamily="18" charset="0"/>
              </a:rPr>
              <a:t>La Suite du Menteur</a:t>
            </a:r>
            <a:r>
              <a:rPr lang="fr-FR" dirty="0">
                <a:latin typeface="Times New Roman" panose="02020603050405020304" pitchFamily="18" charset="0"/>
                <a:cs typeface="Times New Roman" panose="02020603050405020304" pitchFamily="18" charset="0"/>
              </a:rPr>
              <a:t>, v. 746)</a:t>
            </a:r>
          </a:p>
        </p:txBody>
      </p:sp>
      <p:sp>
        <p:nvSpPr>
          <p:cNvPr id="6" name="ZoneTexte 5">
            <a:extLst>
              <a:ext uri="{FF2B5EF4-FFF2-40B4-BE49-F238E27FC236}">
                <a16:creationId xmlns:a16="http://schemas.microsoft.com/office/drawing/2014/main" id="{47FA04CC-8121-5600-B7C7-141F20E2081F}"/>
              </a:ext>
            </a:extLst>
          </p:cNvPr>
          <p:cNvSpPr txBox="1"/>
          <p:nvPr/>
        </p:nvSpPr>
        <p:spPr>
          <a:xfrm>
            <a:off x="1764583" y="474345"/>
            <a:ext cx="2536464" cy="400110"/>
          </a:xfrm>
          <a:prstGeom prst="rect">
            <a:avLst/>
          </a:prstGeom>
          <a:noFill/>
        </p:spPr>
        <p:txBody>
          <a:bodyPr wrap="none" rtlCol="0">
            <a:spAutoFit/>
          </a:bodyPr>
          <a:lstStyle/>
          <a:p>
            <a:r>
              <a:rPr lang="fr-FR" sz="2000" b="1" dirty="0">
                <a:latin typeface="Times New Roman" panose="02020603050405020304" pitchFamily="18" charset="0"/>
                <a:cs typeface="Times New Roman" panose="02020603050405020304" pitchFamily="18" charset="0"/>
              </a:rPr>
              <a:t>Nombre de locuteurs </a:t>
            </a:r>
          </a:p>
        </p:txBody>
      </p:sp>
      <p:sp>
        <p:nvSpPr>
          <p:cNvPr id="7" name="ZoneTexte 6">
            <a:extLst>
              <a:ext uri="{FF2B5EF4-FFF2-40B4-BE49-F238E27FC236}">
                <a16:creationId xmlns:a16="http://schemas.microsoft.com/office/drawing/2014/main" id="{04731E48-416F-8CA4-C0E5-DD9F21B2D415}"/>
              </a:ext>
            </a:extLst>
          </p:cNvPr>
          <p:cNvSpPr txBox="1"/>
          <p:nvPr/>
        </p:nvSpPr>
        <p:spPr>
          <a:xfrm>
            <a:off x="927100" y="6198989"/>
            <a:ext cx="9922653" cy="338554"/>
          </a:xfrm>
          <a:prstGeom prst="rect">
            <a:avLst/>
          </a:prstGeom>
          <a:noFill/>
        </p:spPr>
        <p:txBody>
          <a:bodyPr wrap="none" rtlCol="0">
            <a:spAutoFit/>
          </a:bodyPr>
          <a:lstStyle/>
          <a:p>
            <a:r>
              <a:rPr lang="fr-FR" sz="1600" dirty="0">
                <a:latin typeface="Times New Roman" panose="02020603050405020304" pitchFamily="18" charset="0"/>
                <a:cs typeface="Times New Roman" panose="02020603050405020304" pitchFamily="18" charset="0"/>
              </a:rPr>
              <a:t>(Référence citée pour le duo: C. Kerbrat-</a:t>
            </a:r>
            <a:r>
              <a:rPr lang="fr-FR" sz="1600" dirty="0" err="1">
                <a:latin typeface="Times New Roman" panose="02020603050405020304" pitchFamily="18" charset="0"/>
                <a:cs typeface="Times New Roman" panose="02020603050405020304" pitchFamily="18" charset="0"/>
              </a:rPr>
              <a:t>Orecchioni</a:t>
            </a:r>
            <a:r>
              <a:rPr lang="fr-FR" sz="1600" dirty="0">
                <a:latin typeface="Times New Roman" panose="02020603050405020304" pitchFamily="18" charset="0"/>
                <a:cs typeface="Times New Roman" panose="02020603050405020304" pitchFamily="18" charset="0"/>
              </a:rPr>
              <a:t> et Ch. Plantin, </a:t>
            </a:r>
            <a:r>
              <a:rPr lang="fr-FR" sz="1600" i="1" dirty="0">
                <a:latin typeface="Times New Roman" panose="02020603050405020304" pitchFamily="18" charset="0"/>
                <a:cs typeface="Times New Roman" panose="02020603050405020304" pitchFamily="18" charset="0"/>
              </a:rPr>
              <a:t>Le Trilogue</a:t>
            </a:r>
            <a:r>
              <a:rPr lang="fr-FR" sz="1600" dirty="0">
                <a:latin typeface="Times New Roman" panose="02020603050405020304" pitchFamily="18" charset="0"/>
                <a:cs typeface="Times New Roman" panose="02020603050405020304" pitchFamily="18" charset="0"/>
              </a:rPr>
              <a:t>, Presses Universitaires de Lyon, 1995)</a:t>
            </a:r>
          </a:p>
        </p:txBody>
      </p:sp>
    </p:spTree>
    <p:extLst>
      <p:ext uri="{BB962C8B-B14F-4D97-AF65-F5344CB8AC3E}">
        <p14:creationId xmlns:p14="http://schemas.microsoft.com/office/powerpoint/2010/main" val="28428925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1E6DB25-6E2E-92CB-C6C2-0AAEBEFD692E}"/>
              </a:ext>
            </a:extLst>
          </p:cNvPr>
          <p:cNvSpPr txBox="1"/>
          <p:nvPr/>
        </p:nvSpPr>
        <p:spPr>
          <a:xfrm>
            <a:off x="2567015" y="2304547"/>
            <a:ext cx="9861359" cy="1477328"/>
          </a:xfrm>
          <a:prstGeom prst="rect">
            <a:avLst/>
          </a:prstGeom>
          <a:noFill/>
        </p:spPr>
        <p:txBody>
          <a:bodyPr wrap="square" rtlCol="0">
            <a:spAutoFit/>
          </a:bodyPr>
          <a:lstStyle/>
          <a:p>
            <a:pPr algn="just"/>
            <a:r>
              <a:rPr lang="fr-FR" sz="1800" b="1" kern="100" dirty="0">
                <a:effectLst/>
                <a:latin typeface="Times New Roman" panose="02020603050405020304" pitchFamily="18" charset="0"/>
                <a:ea typeface="Calibri" panose="020F0502020204030204" pitchFamily="34" charset="0"/>
                <a:cs typeface="Times New Roman" panose="02020603050405020304" pitchFamily="18" charset="0"/>
              </a:rPr>
              <a:t>Des échanges successifs</a:t>
            </a: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–Mais mon </a:t>
            </a:r>
            <a:r>
              <a:rPr lang="fr-FR" kern="100" dirty="0">
                <a:latin typeface="Times New Roman" panose="02020603050405020304" pitchFamily="18" charset="0"/>
                <a:ea typeface="Calibri" panose="020F0502020204030204" pitchFamily="34" charset="0"/>
                <a:cs typeface="Times New Roman" panose="02020603050405020304" pitchFamily="18" charset="0"/>
              </a:rPr>
              <a:t>père survient.</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1798320" indent="449580"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[acte IV] Scène IV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Géronte – 			Je vous cherchais Dorante.  (</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Le Menteur</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v. </a:t>
            </a:r>
            <a:r>
              <a:rPr lang="fr-FR" kern="100" dirty="0">
                <a:latin typeface="Times New Roman" panose="02020603050405020304" pitchFamily="18" charset="0"/>
                <a:ea typeface="Calibri" panose="020F0502020204030204" pitchFamily="34" charset="0"/>
                <a:cs typeface="Times New Roman" panose="02020603050405020304" pitchFamily="18" charset="0"/>
              </a:rPr>
              <a:t>1206</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ZoneTexte 2">
            <a:extLst>
              <a:ext uri="{FF2B5EF4-FFF2-40B4-BE49-F238E27FC236}">
                <a16:creationId xmlns:a16="http://schemas.microsoft.com/office/drawing/2014/main" id="{3093AFF3-2662-401A-EF8D-4A99850B4352}"/>
              </a:ext>
            </a:extLst>
          </p:cNvPr>
          <p:cNvSpPr txBox="1"/>
          <p:nvPr/>
        </p:nvSpPr>
        <p:spPr>
          <a:xfrm>
            <a:off x="2491878" y="3781875"/>
            <a:ext cx="3251852" cy="646331"/>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Des plans énonciatifs différents</a:t>
            </a:r>
          </a:p>
          <a:p>
            <a:endParaRPr lang="fr-FR" dirty="0">
              <a:latin typeface="Times New Roman" panose="02020603050405020304" pitchFamily="18" charset="0"/>
              <a:cs typeface="Times New Roman" panose="02020603050405020304" pitchFamily="18" charset="0"/>
            </a:endParaRPr>
          </a:p>
        </p:txBody>
      </p:sp>
      <p:sp>
        <p:nvSpPr>
          <p:cNvPr id="4" name="ZoneTexte 3">
            <a:extLst>
              <a:ext uri="{FF2B5EF4-FFF2-40B4-BE49-F238E27FC236}">
                <a16:creationId xmlns:a16="http://schemas.microsoft.com/office/drawing/2014/main" id="{88C1118E-407E-1E6F-7768-B78DB825205B}"/>
              </a:ext>
            </a:extLst>
          </p:cNvPr>
          <p:cNvSpPr txBox="1"/>
          <p:nvPr/>
        </p:nvSpPr>
        <p:spPr>
          <a:xfrm>
            <a:off x="2567015" y="895542"/>
            <a:ext cx="1332416" cy="369332"/>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Le dialogue</a:t>
            </a:r>
          </a:p>
        </p:txBody>
      </p:sp>
      <p:sp>
        <p:nvSpPr>
          <p:cNvPr id="5" name="ZoneTexte 4">
            <a:extLst>
              <a:ext uri="{FF2B5EF4-FFF2-40B4-BE49-F238E27FC236}">
                <a16:creationId xmlns:a16="http://schemas.microsoft.com/office/drawing/2014/main" id="{3B6ED85A-AFF5-78C1-2702-80A655C64FCF}"/>
              </a:ext>
            </a:extLst>
          </p:cNvPr>
          <p:cNvSpPr txBox="1"/>
          <p:nvPr/>
        </p:nvSpPr>
        <p:spPr>
          <a:xfrm>
            <a:off x="2567015" y="1285961"/>
            <a:ext cx="8041112" cy="646331"/>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Lyse – A-t-il la main fort bonne ?</a:t>
            </a:r>
          </a:p>
          <a:p>
            <a:r>
              <a:rPr lang="fr-FR" dirty="0">
                <a:latin typeface="Times New Roman" panose="02020603050405020304" pitchFamily="18" charset="0"/>
                <a:cs typeface="Times New Roman" panose="02020603050405020304" pitchFamily="18" charset="0"/>
              </a:rPr>
              <a:t>Dorante - 		Autant qu’on peut l’avoir (</a:t>
            </a:r>
            <a:r>
              <a:rPr lang="fr-FR" i="1" dirty="0">
                <a:latin typeface="Times New Roman" panose="02020603050405020304" pitchFamily="18" charset="0"/>
                <a:cs typeface="Times New Roman" panose="02020603050405020304" pitchFamily="18" charset="0"/>
              </a:rPr>
              <a:t>La Suite du Menteur</a:t>
            </a:r>
            <a:r>
              <a:rPr lang="fr-FR" dirty="0">
                <a:latin typeface="Times New Roman" panose="02020603050405020304" pitchFamily="18" charset="0"/>
                <a:cs typeface="Times New Roman" panose="02020603050405020304" pitchFamily="18" charset="0"/>
              </a:rPr>
              <a:t>, v. 746)</a:t>
            </a:r>
          </a:p>
        </p:txBody>
      </p:sp>
      <p:sp>
        <p:nvSpPr>
          <p:cNvPr id="6" name="ZoneTexte 5">
            <a:extLst>
              <a:ext uri="{FF2B5EF4-FFF2-40B4-BE49-F238E27FC236}">
                <a16:creationId xmlns:a16="http://schemas.microsoft.com/office/drawing/2014/main" id="{47FA04CC-8121-5600-B7C7-141F20E2081F}"/>
              </a:ext>
            </a:extLst>
          </p:cNvPr>
          <p:cNvSpPr txBox="1"/>
          <p:nvPr/>
        </p:nvSpPr>
        <p:spPr>
          <a:xfrm>
            <a:off x="1764583" y="474345"/>
            <a:ext cx="5869107" cy="400110"/>
          </a:xfrm>
          <a:prstGeom prst="rect">
            <a:avLst/>
          </a:prstGeom>
          <a:noFill/>
        </p:spPr>
        <p:txBody>
          <a:bodyPr wrap="none" rtlCol="0">
            <a:spAutoFit/>
          </a:bodyPr>
          <a:lstStyle/>
          <a:p>
            <a:r>
              <a:rPr lang="fr-FR" sz="2000" b="1" dirty="0">
                <a:latin typeface="Times New Roman" panose="02020603050405020304" pitchFamily="18" charset="0"/>
                <a:cs typeface="Times New Roman" panose="02020603050405020304" pitchFamily="18" charset="0"/>
              </a:rPr>
              <a:t>Les modalités conversationnelles entre les locuteurs </a:t>
            </a:r>
          </a:p>
        </p:txBody>
      </p:sp>
      <p:sp>
        <p:nvSpPr>
          <p:cNvPr id="8" name="ZoneTexte 7">
            <a:extLst>
              <a:ext uri="{FF2B5EF4-FFF2-40B4-BE49-F238E27FC236}">
                <a16:creationId xmlns:a16="http://schemas.microsoft.com/office/drawing/2014/main" id="{FBABCDA9-3832-1907-0803-F655B406BCF8}"/>
              </a:ext>
            </a:extLst>
          </p:cNvPr>
          <p:cNvSpPr txBox="1"/>
          <p:nvPr/>
        </p:nvSpPr>
        <p:spPr>
          <a:xfrm>
            <a:off x="2491878" y="4208132"/>
            <a:ext cx="8455522" cy="1477328"/>
          </a:xfrm>
          <a:prstGeom prst="rect">
            <a:avLst/>
          </a:prstGeom>
          <a:noFill/>
        </p:spPr>
        <p:txBody>
          <a:bodyPr wrap="square">
            <a:spAutoFit/>
          </a:bodyPr>
          <a:lstStyle/>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Dorante – </a:t>
            </a:r>
            <a:r>
              <a:rPr lang="fr-FR" kern="100" dirty="0">
                <a:latin typeface="Times New Roman" panose="02020603050405020304" pitchFamily="18" charset="0"/>
                <a:ea typeface="Calibri" panose="020F0502020204030204" pitchFamily="34" charset="0"/>
                <a:cs typeface="Times New Roman" panose="02020603050405020304" pitchFamily="18" charset="0"/>
              </a:rPr>
              <a:t>[</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Mais…</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Cliton</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			Le diable de mais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					Mais qu’elle me pardonne…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Cliton</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 Je me meurs, je suis mort.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				Si j’en change l’effet (</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La Suite du Menteur</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1" name="Connecteur droit avec flèche 10">
            <a:extLst>
              <a:ext uri="{FF2B5EF4-FFF2-40B4-BE49-F238E27FC236}">
                <a16:creationId xmlns:a16="http://schemas.microsoft.com/office/drawing/2014/main" id="{8213E88D-5778-AA0F-2C3C-49BD4F0E9BFC}"/>
              </a:ext>
            </a:extLst>
          </p:cNvPr>
          <p:cNvCxnSpPr>
            <a:cxnSpLocks/>
          </p:cNvCxnSpPr>
          <p:nvPr/>
        </p:nvCxnSpPr>
        <p:spPr>
          <a:xfrm>
            <a:off x="1162631" y="1721366"/>
            <a:ext cx="805869"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a:extLst>
              <a:ext uri="{FF2B5EF4-FFF2-40B4-BE49-F238E27FC236}">
                <a16:creationId xmlns:a16="http://schemas.microsoft.com/office/drawing/2014/main" id="{AAA2CD7A-4CE5-7E0E-D1B2-242944A5A352}"/>
              </a:ext>
            </a:extLst>
          </p:cNvPr>
          <p:cNvCxnSpPr>
            <a:cxnSpLocks/>
          </p:cNvCxnSpPr>
          <p:nvPr/>
        </p:nvCxnSpPr>
        <p:spPr>
          <a:xfrm>
            <a:off x="387931" y="2750066"/>
            <a:ext cx="805869"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a:extLst>
              <a:ext uri="{FF2B5EF4-FFF2-40B4-BE49-F238E27FC236}">
                <a16:creationId xmlns:a16="http://schemas.microsoft.com/office/drawing/2014/main" id="{4EE12F50-3071-D973-7AE1-DFFA2C9B9D58}"/>
              </a:ext>
            </a:extLst>
          </p:cNvPr>
          <p:cNvCxnSpPr>
            <a:cxnSpLocks/>
          </p:cNvCxnSpPr>
          <p:nvPr/>
        </p:nvCxnSpPr>
        <p:spPr>
          <a:xfrm>
            <a:off x="1193800" y="2750066"/>
            <a:ext cx="805869"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ZoneTexte 18">
            <a:extLst>
              <a:ext uri="{FF2B5EF4-FFF2-40B4-BE49-F238E27FC236}">
                <a16:creationId xmlns:a16="http://schemas.microsoft.com/office/drawing/2014/main" id="{159B0C3A-02CD-0DEA-642F-A0EDBB5E1F1D}"/>
              </a:ext>
            </a:extLst>
          </p:cNvPr>
          <p:cNvSpPr txBox="1"/>
          <p:nvPr/>
        </p:nvSpPr>
        <p:spPr>
          <a:xfrm>
            <a:off x="819837" y="2356627"/>
            <a:ext cx="689804" cy="276999"/>
          </a:xfrm>
          <a:prstGeom prst="rect">
            <a:avLst/>
          </a:prstGeom>
          <a:noFill/>
        </p:spPr>
        <p:txBody>
          <a:bodyPr wrap="none" rtlCol="0">
            <a:spAutoFit/>
          </a:bodyPr>
          <a:lstStyle/>
          <a:p>
            <a:r>
              <a:rPr lang="fr-FR" sz="1200" dirty="0"/>
              <a:t>Dorante</a:t>
            </a:r>
          </a:p>
        </p:txBody>
      </p:sp>
      <p:sp>
        <p:nvSpPr>
          <p:cNvPr id="20" name="ZoneTexte 19">
            <a:extLst>
              <a:ext uri="{FF2B5EF4-FFF2-40B4-BE49-F238E27FC236}">
                <a16:creationId xmlns:a16="http://schemas.microsoft.com/office/drawing/2014/main" id="{54CE7AC4-E926-2BE5-DA92-D7E2549758AE}"/>
              </a:ext>
            </a:extLst>
          </p:cNvPr>
          <p:cNvSpPr txBox="1"/>
          <p:nvPr/>
        </p:nvSpPr>
        <p:spPr>
          <a:xfrm>
            <a:off x="233593" y="2356627"/>
            <a:ext cx="548676" cy="276999"/>
          </a:xfrm>
          <a:prstGeom prst="rect">
            <a:avLst/>
          </a:prstGeom>
          <a:noFill/>
        </p:spPr>
        <p:txBody>
          <a:bodyPr wrap="none" rtlCol="0">
            <a:spAutoFit/>
          </a:bodyPr>
          <a:lstStyle/>
          <a:p>
            <a:r>
              <a:rPr lang="fr-FR" sz="1200" dirty="0" err="1"/>
              <a:t>Cliton</a:t>
            </a:r>
            <a:endParaRPr lang="fr-FR" sz="1200" dirty="0"/>
          </a:p>
        </p:txBody>
      </p:sp>
      <p:sp>
        <p:nvSpPr>
          <p:cNvPr id="21" name="ZoneTexte 20">
            <a:extLst>
              <a:ext uri="{FF2B5EF4-FFF2-40B4-BE49-F238E27FC236}">
                <a16:creationId xmlns:a16="http://schemas.microsoft.com/office/drawing/2014/main" id="{E505AEA1-17CA-AFB2-3D27-638669D5601A}"/>
              </a:ext>
            </a:extLst>
          </p:cNvPr>
          <p:cNvSpPr txBox="1"/>
          <p:nvPr/>
        </p:nvSpPr>
        <p:spPr>
          <a:xfrm>
            <a:off x="1509641" y="2348653"/>
            <a:ext cx="696857" cy="276999"/>
          </a:xfrm>
          <a:prstGeom prst="rect">
            <a:avLst/>
          </a:prstGeom>
          <a:noFill/>
        </p:spPr>
        <p:txBody>
          <a:bodyPr wrap="none" rtlCol="0">
            <a:spAutoFit/>
          </a:bodyPr>
          <a:lstStyle/>
          <a:p>
            <a:r>
              <a:rPr lang="fr-FR" sz="1200" dirty="0"/>
              <a:t>Géronte</a:t>
            </a:r>
          </a:p>
        </p:txBody>
      </p:sp>
      <p:cxnSp>
        <p:nvCxnSpPr>
          <p:cNvPr id="23" name="Connecteur droit avec flèche 22">
            <a:extLst>
              <a:ext uri="{FF2B5EF4-FFF2-40B4-BE49-F238E27FC236}">
                <a16:creationId xmlns:a16="http://schemas.microsoft.com/office/drawing/2014/main" id="{BCA8F710-0704-BB6E-9EDA-199B20059787}"/>
              </a:ext>
            </a:extLst>
          </p:cNvPr>
          <p:cNvCxnSpPr>
            <a:cxnSpLocks/>
          </p:cNvCxnSpPr>
          <p:nvPr/>
        </p:nvCxnSpPr>
        <p:spPr>
          <a:xfrm>
            <a:off x="1070265" y="4428206"/>
            <a:ext cx="805869"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a:extLst>
              <a:ext uri="{FF2B5EF4-FFF2-40B4-BE49-F238E27FC236}">
                <a16:creationId xmlns:a16="http://schemas.microsoft.com/office/drawing/2014/main" id="{BBF804BC-AC78-18EC-36C1-B1B6CD021543}"/>
              </a:ext>
            </a:extLst>
          </p:cNvPr>
          <p:cNvCxnSpPr>
            <a:cxnSpLocks/>
          </p:cNvCxnSpPr>
          <p:nvPr/>
        </p:nvCxnSpPr>
        <p:spPr>
          <a:xfrm>
            <a:off x="1070265" y="4807466"/>
            <a:ext cx="805869"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2A6FF7B4-A30F-2FB6-80F9-EFA6A879B2D4}"/>
              </a:ext>
            </a:extLst>
          </p:cNvPr>
          <p:cNvSpPr txBox="1"/>
          <p:nvPr/>
        </p:nvSpPr>
        <p:spPr>
          <a:xfrm>
            <a:off x="725363" y="4072427"/>
            <a:ext cx="689804" cy="276999"/>
          </a:xfrm>
          <a:prstGeom prst="rect">
            <a:avLst/>
          </a:prstGeom>
          <a:noFill/>
        </p:spPr>
        <p:txBody>
          <a:bodyPr wrap="none" rtlCol="0">
            <a:spAutoFit/>
          </a:bodyPr>
          <a:lstStyle/>
          <a:p>
            <a:r>
              <a:rPr lang="fr-FR" sz="1200" dirty="0"/>
              <a:t>Dorante</a:t>
            </a:r>
          </a:p>
        </p:txBody>
      </p:sp>
      <p:sp>
        <p:nvSpPr>
          <p:cNvPr id="27" name="ZoneTexte 26">
            <a:extLst>
              <a:ext uri="{FF2B5EF4-FFF2-40B4-BE49-F238E27FC236}">
                <a16:creationId xmlns:a16="http://schemas.microsoft.com/office/drawing/2014/main" id="{DF16ACD1-CB83-BB91-3D78-9B57E61E4C1B}"/>
              </a:ext>
            </a:extLst>
          </p:cNvPr>
          <p:cNvSpPr txBox="1"/>
          <p:nvPr/>
        </p:nvSpPr>
        <p:spPr>
          <a:xfrm>
            <a:off x="1726722" y="4075668"/>
            <a:ext cx="448200" cy="276999"/>
          </a:xfrm>
          <a:prstGeom prst="rect">
            <a:avLst/>
          </a:prstGeom>
          <a:noFill/>
        </p:spPr>
        <p:txBody>
          <a:bodyPr wrap="none" rtlCol="0">
            <a:spAutoFit/>
          </a:bodyPr>
          <a:lstStyle/>
          <a:p>
            <a:r>
              <a:rPr lang="fr-FR" sz="1200" dirty="0"/>
              <a:t>Lyse</a:t>
            </a:r>
          </a:p>
        </p:txBody>
      </p:sp>
      <p:sp>
        <p:nvSpPr>
          <p:cNvPr id="28" name="ZoneTexte 27">
            <a:extLst>
              <a:ext uri="{FF2B5EF4-FFF2-40B4-BE49-F238E27FC236}">
                <a16:creationId xmlns:a16="http://schemas.microsoft.com/office/drawing/2014/main" id="{31FFED17-1C3F-BD9C-707B-2654E6971051}"/>
              </a:ext>
            </a:extLst>
          </p:cNvPr>
          <p:cNvSpPr txBox="1"/>
          <p:nvPr/>
        </p:nvSpPr>
        <p:spPr>
          <a:xfrm>
            <a:off x="737489" y="4946796"/>
            <a:ext cx="548676" cy="276999"/>
          </a:xfrm>
          <a:prstGeom prst="rect">
            <a:avLst/>
          </a:prstGeom>
          <a:noFill/>
        </p:spPr>
        <p:txBody>
          <a:bodyPr wrap="none" rtlCol="0">
            <a:spAutoFit/>
          </a:bodyPr>
          <a:lstStyle/>
          <a:p>
            <a:r>
              <a:rPr lang="fr-FR" sz="1200" dirty="0" err="1"/>
              <a:t>Cliton</a:t>
            </a:r>
            <a:endParaRPr lang="fr-FR" sz="1200" dirty="0"/>
          </a:p>
        </p:txBody>
      </p:sp>
      <p:sp>
        <p:nvSpPr>
          <p:cNvPr id="29" name="ZoneTexte 28">
            <a:extLst>
              <a:ext uri="{FF2B5EF4-FFF2-40B4-BE49-F238E27FC236}">
                <a16:creationId xmlns:a16="http://schemas.microsoft.com/office/drawing/2014/main" id="{4F146B2F-886B-7C30-93C5-1622E4ED73DC}"/>
              </a:ext>
            </a:extLst>
          </p:cNvPr>
          <p:cNvSpPr txBox="1"/>
          <p:nvPr/>
        </p:nvSpPr>
        <p:spPr>
          <a:xfrm>
            <a:off x="882643" y="1357206"/>
            <a:ext cx="448200" cy="276999"/>
          </a:xfrm>
          <a:prstGeom prst="rect">
            <a:avLst/>
          </a:prstGeom>
          <a:noFill/>
        </p:spPr>
        <p:txBody>
          <a:bodyPr wrap="none" rtlCol="0">
            <a:spAutoFit/>
          </a:bodyPr>
          <a:lstStyle/>
          <a:p>
            <a:r>
              <a:rPr lang="fr-FR" sz="1200" dirty="0"/>
              <a:t>Lyse</a:t>
            </a:r>
          </a:p>
        </p:txBody>
      </p:sp>
      <p:sp>
        <p:nvSpPr>
          <p:cNvPr id="30" name="ZoneTexte 29">
            <a:extLst>
              <a:ext uri="{FF2B5EF4-FFF2-40B4-BE49-F238E27FC236}">
                <a16:creationId xmlns:a16="http://schemas.microsoft.com/office/drawing/2014/main" id="{DF05F08C-4A97-5885-9D29-755DF1D019A0}"/>
              </a:ext>
            </a:extLst>
          </p:cNvPr>
          <p:cNvSpPr txBox="1"/>
          <p:nvPr/>
        </p:nvSpPr>
        <p:spPr>
          <a:xfrm>
            <a:off x="1654767" y="1371084"/>
            <a:ext cx="689804" cy="276999"/>
          </a:xfrm>
          <a:prstGeom prst="rect">
            <a:avLst/>
          </a:prstGeom>
          <a:noFill/>
        </p:spPr>
        <p:txBody>
          <a:bodyPr wrap="none" rtlCol="0">
            <a:spAutoFit/>
          </a:bodyPr>
          <a:lstStyle/>
          <a:p>
            <a:r>
              <a:rPr lang="fr-FR" sz="1200" dirty="0"/>
              <a:t>Dorante</a:t>
            </a:r>
          </a:p>
        </p:txBody>
      </p:sp>
    </p:spTree>
    <p:extLst>
      <p:ext uri="{BB962C8B-B14F-4D97-AF65-F5344CB8AC3E}">
        <p14:creationId xmlns:p14="http://schemas.microsoft.com/office/powerpoint/2010/main" val="4226016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9E5F7B9-1AD3-6ABB-9642-712857555062}"/>
              </a:ext>
            </a:extLst>
          </p:cNvPr>
          <p:cNvSpPr txBox="1"/>
          <p:nvPr/>
        </p:nvSpPr>
        <p:spPr>
          <a:xfrm>
            <a:off x="2667000" y="1309805"/>
            <a:ext cx="6729150" cy="1477328"/>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Géronte - </a:t>
            </a:r>
            <a:r>
              <a:rPr lang="fr-FR" b="1" dirty="0">
                <a:latin typeface="Times New Roman" panose="02020603050405020304" pitchFamily="18" charset="0"/>
                <a:cs typeface="Times New Roman" panose="02020603050405020304" pitchFamily="18" charset="0"/>
              </a:rPr>
              <a:t>En un mot, je le veux</a:t>
            </a:r>
            <a:r>
              <a:rPr lang="fr-FR" dirty="0">
                <a:latin typeface="Times New Roman" panose="02020603050405020304" pitchFamily="18" charset="0"/>
                <a:cs typeface="Times New Roman" panose="02020603050405020304" pitchFamily="18" charset="0"/>
              </a:rPr>
              <a:t>. </a:t>
            </a:r>
          </a:p>
          <a:p>
            <a:r>
              <a:rPr lang="fr-FR" dirty="0">
                <a:latin typeface="Times New Roman" panose="02020603050405020304" pitchFamily="18" charset="0"/>
                <a:cs typeface="Times New Roman" panose="02020603050405020304" pitchFamily="18" charset="0"/>
              </a:rPr>
              <a:t>Dorante - 		     Vous êtes inflexible !</a:t>
            </a:r>
          </a:p>
          <a:p>
            <a:r>
              <a:rPr lang="fr-FR" dirty="0">
                <a:latin typeface="Times New Roman" panose="02020603050405020304" pitchFamily="18" charset="0"/>
                <a:cs typeface="Times New Roman" panose="02020603050405020304" pitchFamily="18" charset="0"/>
              </a:rPr>
              <a:t>Géronte -  Fais ce que je te dis.</a:t>
            </a:r>
          </a:p>
          <a:p>
            <a:r>
              <a:rPr lang="fr-FR" dirty="0">
                <a:latin typeface="Times New Roman" panose="02020603050405020304" pitchFamily="18" charset="0"/>
                <a:cs typeface="Times New Roman" panose="02020603050405020304" pitchFamily="18" charset="0"/>
              </a:rPr>
              <a:t>Dorante - 		    Mais s’il est impossible ? (v. 589-590)</a:t>
            </a:r>
          </a:p>
          <a:p>
            <a:endParaRPr lang="fr-FR" dirty="0"/>
          </a:p>
        </p:txBody>
      </p:sp>
      <p:sp>
        <p:nvSpPr>
          <p:cNvPr id="4" name="ZoneTexte 3">
            <a:extLst>
              <a:ext uri="{FF2B5EF4-FFF2-40B4-BE49-F238E27FC236}">
                <a16:creationId xmlns:a16="http://schemas.microsoft.com/office/drawing/2014/main" id="{675C86D5-345F-E6F5-EB40-82E1C14F732F}"/>
              </a:ext>
            </a:extLst>
          </p:cNvPr>
          <p:cNvSpPr txBox="1"/>
          <p:nvPr/>
        </p:nvSpPr>
        <p:spPr>
          <a:xfrm>
            <a:off x="1533857" y="617757"/>
            <a:ext cx="5502468" cy="369332"/>
          </a:xfrm>
          <a:prstGeom prst="rect">
            <a:avLst/>
          </a:prstGeom>
          <a:noFill/>
        </p:spPr>
        <p:txBody>
          <a:bodyPr wrap="none" rtlCol="0">
            <a:spAutoFit/>
          </a:bodyPr>
          <a:lstStyle/>
          <a:p>
            <a:r>
              <a:rPr lang="fr-FR" sz="1800" b="1" dirty="0">
                <a:latin typeface="Times New Roman" panose="02020603050405020304" pitchFamily="18" charset="0"/>
                <a:cs typeface="Times New Roman" panose="02020603050405020304" pitchFamily="18" charset="0"/>
              </a:rPr>
              <a:t>Le profil des principaux locuteurs de vers fragmentés </a:t>
            </a:r>
          </a:p>
        </p:txBody>
      </p:sp>
      <p:sp>
        <p:nvSpPr>
          <p:cNvPr id="6" name="ZoneTexte 5">
            <a:extLst>
              <a:ext uri="{FF2B5EF4-FFF2-40B4-BE49-F238E27FC236}">
                <a16:creationId xmlns:a16="http://schemas.microsoft.com/office/drawing/2014/main" id="{7AE7B5C2-778E-E342-262F-9F822BCCA5B5}"/>
              </a:ext>
            </a:extLst>
          </p:cNvPr>
          <p:cNvSpPr txBox="1"/>
          <p:nvPr/>
        </p:nvSpPr>
        <p:spPr>
          <a:xfrm>
            <a:off x="2667000" y="2914132"/>
            <a:ext cx="7829387" cy="923330"/>
          </a:xfrm>
          <a:prstGeom prst="rect">
            <a:avLst/>
          </a:prstGeom>
          <a:noFill/>
        </p:spPr>
        <p:txBody>
          <a:bodyPr wrap="none" rtlCol="0">
            <a:spAutoFit/>
          </a:bodyPr>
          <a:lstStyle/>
          <a:p>
            <a:r>
              <a:rPr lang="fr-FR" sz="1800" dirty="0">
                <a:effectLst/>
                <a:latin typeface="Times New Roman" panose="02020603050405020304" pitchFamily="18" charset="0"/>
                <a:ea typeface="Calibri" panose="020F0502020204030204" pitchFamily="34" charset="0"/>
              </a:rPr>
              <a:t>Dorante - Il tombe dans son sang. </a:t>
            </a:r>
            <a:endParaRPr lang="fr-FR" dirty="0">
              <a:latin typeface="Times New Roman" panose="02020603050405020304" pitchFamily="18" charset="0"/>
              <a:ea typeface="Calibri" panose="020F0502020204030204" pitchFamily="34" charset="0"/>
            </a:endParaRPr>
          </a:p>
          <a:p>
            <a:r>
              <a:rPr lang="fr-FR" sz="1800" dirty="0" err="1">
                <a:effectLst/>
                <a:latin typeface="Times New Roman" panose="02020603050405020304" pitchFamily="18" charset="0"/>
                <a:ea typeface="Calibri" panose="020F0502020204030204" pitchFamily="34" charset="0"/>
              </a:rPr>
              <a:t>Cliton</a:t>
            </a:r>
            <a:r>
              <a:rPr lang="fr-FR" sz="1800" dirty="0">
                <a:effectLst/>
                <a:latin typeface="Times New Roman" panose="02020603050405020304" pitchFamily="18" charset="0"/>
                <a:ea typeface="Calibri" panose="020F0502020204030204" pitchFamily="34" charset="0"/>
              </a:rPr>
              <a:t> -			 A ce compte il est mort ? </a:t>
            </a:r>
          </a:p>
          <a:p>
            <a:r>
              <a:rPr lang="fr-FR" sz="1800" dirty="0">
                <a:effectLst/>
                <a:latin typeface="Times New Roman" panose="02020603050405020304" pitchFamily="18" charset="0"/>
                <a:ea typeface="Calibri" panose="020F0502020204030204" pitchFamily="34" charset="0"/>
              </a:rPr>
              <a:t>Dorante </a:t>
            </a:r>
            <a:r>
              <a:rPr lang="fr-FR" dirty="0">
                <a:latin typeface="Times New Roman" panose="02020603050405020304" pitchFamily="18" charset="0"/>
                <a:ea typeface="Calibri" panose="020F0502020204030204" pitchFamily="34" charset="0"/>
              </a:rPr>
              <a:t>-</a:t>
            </a:r>
            <a:r>
              <a:rPr lang="fr-FR" sz="1800" dirty="0">
                <a:effectLst/>
                <a:latin typeface="Times New Roman" panose="02020603050405020304" pitchFamily="18" charset="0"/>
                <a:ea typeface="Calibri" panose="020F0502020204030204" pitchFamily="34" charset="0"/>
              </a:rPr>
              <a:t> 					Je le laissai pour tel.</a:t>
            </a:r>
            <a:r>
              <a:rPr lang="fr-FR" dirty="0">
                <a:effectLst/>
              </a:rPr>
              <a:t> </a:t>
            </a:r>
            <a:endParaRPr lang="fr-FR" dirty="0"/>
          </a:p>
        </p:txBody>
      </p:sp>
      <p:sp>
        <p:nvSpPr>
          <p:cNvPr id="7" name="ZoneTexte 6">
            <a:extLst>
              <a:ext uri="{FF2B5EF4-FFF2-40B4-BE49-F238E27FC236}">
                <a16:creationId xmlns:a16="http://schemas.microsoft.com/office/drawing/2014/main" id="{8BBCF3EA-F701-2E42-BAAA-1E93CD4366A2}"/>
              </a:ext>
            </a:extLst>
          </p:cNvPr>
          <p:cNvSpPr txBox="1"/>
          <p:nvPr/>
        </p:nvSpPr>
        <p:spPr>
          <a:xfrm>
            <a:off x="1117600" y="1302527"/>
            <a:ext cx="1255472" cy="369332"/>
          </a:xfrm>
          <a:prstGeom prst="rect">
            <a:avLst/>
          </a:prstGeom>
          <a:noFill/>
        </p:spPr>
        <p:txBody>
          <a:bodyPr wrap="none" rtlCol="0">
            <a:spAutoFit/>
          </a:bodyPr>
          <a:lstStyle/>
          <a:p>
            <a:r>
              <a:rPr lang="fr-FR" i="1" dirty="0">
                <a:latin typeface="Times New Roman" panose="02020603050405020304" pitchFamily="18" charset="0"/>
                <a:cs typeface="Times New Roman" panose="02020603050405020304" pitchFamily="18" charset="0"/>
              </a:rPr>
              <a:t>Le Menteur</a:t>
            </a:r>
            <a:endParaRPr lang="fr-FR" dirty="0"/>
          </a:p>
        </p:txBody>
      </p:sp>
      <p:sp>
        <p:nvSpPr>
          <p:cNvPr id="8" name="ZoneTexte 7">
            <a:extLst>
              <a:ext uri="{FF2B5EF4-FFF2-40B4-BE49-F238E27FC236}">
                <a16:creationId xmlns:a16="http://schemas.microsoft.com/office/drawing/2014/main" id="{0B04C59B-1719-27E0-E64F-3497034B7883}"/>
              </a:ext>
            </a:extLst>
          </p:cNvPr>
          <p:cNvSpPr txBox="1"/>
          <p:nvPr/>
        </p:nvSpPr>
        <p:spPr>
          <a:xfrm>
            <a:off x="1117600" y="3932924"/>
            <a:ext cx="2133918" cy="369332"/>
          </a:xfrm>
          <a:prstGeom prst="rect">
            <a:avLst/>
          </a:prstGeom>
          <a:noFill/>
        </p:spPr>
        <p:txBody>
          <a:bodyPr wrap="none" rtlCol="0">
            <a:spAutoFit/>
          </a:bodyPr>
          <a:lstStyle/>
          <a:p>
            <a:r>
              <a:rPr lang="fr-FR" i="1" dirty="0">
                <a:latin typeface="Times New Roman" panose="02020603050405020304" pitchFamily="18" charset="0"/>
                <a:cs typeface="Times New Roman" panose="02020603050405020304" pitchFamily="18" charset="0"/>
              </a:rPr>
              <a:t>La Suite du Menteur</a:t>
            </a:r>
            <a:endParaRPr lang="fr-FR" dirty="0"/>
          </a:p>
        </p:txBody>
      </p:sp>
      <p:sp>
        <p:nvSpPr>
          <p:cNvPr id="9" name="ZoneTexte 8">
            <a:extLst>
              <a:ext uri="{FF2B5EF4-FFF2-40B4-BE49-F238E27FC236}">
                <a16:creationId xmlns:a16="http://schemas.microsoft.com/office/drawing/2014/main" id="{289E21BA-EB53-9BD4-81CA-3CB431972BAF}"/>
              </a:ext>
            </a:extLst>
          </p:cNvPr>
          <p:cNvSpPr txBox="1"/>
          <p:nvPr/>
        </p:nvSpPr>
        <p:spPr>
          <a:xfrm>
            <a:off x="2667000" y="4352700"/>
            <a:ext cx="7293407" cy="646331"/>
          </a:xfrm>
          <a:prstGeom prst="rect">
            <a:avLst/>
          </a:prstGeom>
          <a:noFill/>
        </p:spPr>
        <p:txBody>
          <a:bodyPr wrap="none" rtlCol="0">
            <a:spAutoFit/>
          </a:bodyPr>
          <a:lstStyle/>
          <a:p>
            <a:r>
              <a:rPr lang="fr-FR" sz="1800" dirty="0">
                <a:effectLst/>
                <a:latin typeface="Times New Roman" panose="02020603050405020304" pitchFamily="18" charset="0"/>
                <a:ea typeface="Calibri" panose="020F0502020204030204" pitchFamily="34" charset="0"/>
              </a:rPr>
              <a:t>Cléandre - Cet homme a de l’humeur. </a:t>
            </a:r>
          </a:p>
          <a:p>
            <a:r>
              <a:rPr lang="fr-FR" sz="1800" dirty="0">
                <a:effectLst/>
                <a:latin typeface="Times New Roman" panose="02020603050405020304" pitchFamily="18" charset="0"/>
                <a:ea typeface="Calibri" panose="020F0502020204030204" pitchFamily="34" charset="0"/>
              </a:rPr>
              <a:t>Dorante </a:t>
            </a:r>
            <a:r>
              <a:rPr lang="fr-FR" dirty="0">
                <a:latin typeface="Times New Roman" panose="02020603050405020304" pitchFamily="18" charset="0"/>
                <a:ea typeface="Calibri" panose="020F0502020204030204" pitchFamily="34" charset="0"/>
              </a:rPr>
              <a:t>-				</a:t>
            </a:r>
            <a:r>
              <a:rPr lang="fr-FR" sz="1800" dirty="0">
                <a:effectLst/>
                <a:latin typeface="Times New Roman" panose="02020603050405020304" pitchFamily="18" charset="0"/>
                <a:ea typeface="Calibri" panose="020F0502020204030204" pitchFamily="34" charset="0"/>
              </a:rPr>
              <a:t> C’est un vieux domestique. (v. 815) </a:t>
            </a:r>
            <a:endParaRPr lang="fr-FR" dirty="0"/>
          </a:p>
        </p:txBody>
      </p:sp>
      <p:sp>
        <p:nvSpPr>
          <p:cNvPr id="10" name="ZoneTexte 9">
            <a:extLst>
              <a:ext uri="{FF2B5EF4-FFF2-40B4-BE49-F238E27FC236}">
                <a16:creationId xmlns:a16="http://schemas.microsoft.com/office/drawing/2014/main" id="{2D17C706-7487-6EFC-A0DE-5F90A9F700DF}"/>
              </a:ext>
            </a:extLst>
          </p:cNvPr>
          <p:cNvSpPr txBox="1"/>
          <p:nvPr/>
        </p:nvSpPr>
        <p:spPr>
          <a:xfrm>
            <a:off x="2640004" y="5048198"/>
            <a:ext cx="7883377" cy="646331"/>
          </a:xfrm>
          <a:prstGeom prst="rect">
            <a:avLst/>
          </a:prstGeom>
          <a:noFill/>
        </p:spPr>
        <p:txBody>
          <a:bodyPr wrap="none" rtlCol="0">
            <a:spAutoFit/>
          </a:bodyPr>
          <a:lstStyle/>
          <a:p>
            <a:r>
              <a:rPr lang="fr-FR" sz="1800" dirty="0">
                <a:effectLst/>
                <a:latin typeface="Times New Roman" panose="02020603050405020304" pitchFamily="18" charset="0"/>
                <a:ea typeface="Calibri" panose="020F0502020204030204" pitchFamily="34" charset="0"/>
              </a:rPr>
              <a:t>Mélisse - […] Si vous m’aimez, Monsieur… </a:t>
            </a:r>
          </a:p>
          <a:p>
            <a:r>
              <a:rPr lang="fr-FR" sz="1800" dirty="0">
                <a:effectLst/>
                <a:latin typeface="Times New Roman" panose="02020603050405020304" pitchFamily="18" charset="0"/>
                <a:ea typeface="Calibri" panose="020F0502020204030204" pitchFamily="34" charset="0"/>
              </a:rPr>
              <a:t>Dorante - 				 Je sais bien mon devoir. (v. 1092)</a:t>
            </a:r>
            <a:endParaRPr lang="fr-FR" dirty="0"/>
          </a:p>
        </p:txBody>
      </p:sp>
      <p:sp>
        <p:nvSpPr>
          <p:cNvPr id="11" name="ZoneTexte 10">
            <a:extLst>
              <a:ext uri="{FF2B5EF4-FFF2-40B4-BE49-F238E27FC236}">
                <a16:creationId xmlns:a16="http://schemas.microsoft.com/office/drawing/2014/main" id="{EEC2A5BE-0CC8-1090-FAD8-1D5079FD77AA}"/>
              </a:ext>
            </a:extLst>
          </p:cNvPr>
          <p:cNvSpPr txBox="1"/>
          <p:nvPr/>
        </p:nvSpPr>
        <p:spPr>
          <a:xfrm>
            <a:off x="2640004" y="5859967"/>
            <a:ext cx="8017964" cy="923330"/>
          </a:xfrm>
          <a:prstGeom prst="rect">
            <a:avLst/>
          </a:prstGeom>
          <a:noFill/>
        </p:spPr>
        <p:txBody>
          <a:bodyPr wrap="none" rtlCol="0">
            <a:spAutoFit/>
          </a:bodyPr>
          <a:lstStyle/>
          <a:p>
            <a:r>
              <a:rPr lang="fr-FR" sz="1800" dirty="0">
                <a:effectLst/>
                <a:latin typeface="Times New Roman" panose="02020603050405020304" pitchFamily="18" charset="0"/>
                <a:ea typeface="Calibri" panose="020F0502020204030204" pitchFamily="34" charset="0"/>
              </a:rPr>
              <a:t>Mélisse - […] Je ne vous retiens plus, allez.</a:t>
            </a:r>
          </a:p>
          <a:p>
            <a:r>
              <a:rPr lang="fr-FR" sz="1800" dirty="0">
                <a:effectLst/>
                <a:latin typeface="Times New Roman" panose="02020603050405020304" pitchFamily="18" charset="0"/>
                <a:ea typeface="Calibri" panose="020F0502020204030204" pitchFamily="34" charset="0"/>
              </a:rPr>
              <a:t>Cléandre - 			      Puisse à vos yeux</a:t>
            </a:r>
          </a:p>
          <a:p>
            <a:r>
              <a:rPr lang="fr-FR" dirty="0">
                <a:latin typeface="Times New Roman" panose="02020603050405020304" pitchFamily="18" charset="0"/>
              </a:rPr>
              <a:t>	M’écraser à l’instant la colère des cieux 		(v. 1767-1768)</a:t>
            </a:r>
            <a:endParaRPr lang="fr-FR" dirty="0"/>
          </a:p>
        </p:txBody>
      </p:sp>
    </p:spTree>
    <p:extLst>
      <p:ext uri="{BB962C8B-B14F-4D97-AF65-F5344CB8AC3E}">
        <p14:creationId xmlns:p14="http://schemas.microsoft.com/office/powerpoint/2010/main" val="526390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AE84B0A-E541-FB82-A5D7-A4FFE5E4782A}"/>
              </a:ext>
            </a:extLst>
          </p:cNvPr>
          <p:cNvSpPr txBox="1"/>
          <p:nvPr/>
        </p:nvSpPr>
        <p:spPr>
          <a:xfrm>
            <a:off x="2963514" y="2573571"/>
            <a:ext cx="7877221" cy="646331"/>
          </a:xfrm>
          <a:prstGeom prst="rect">
            <a:avLst/>
          </a:prstGeom>
          <a:noFill/>
        </p:spPr>
        <p:txBody>
          <a:bodyPr wrap="none" rtlCol="0">
            <a:spAutoFit/>
          </a:bodyPr>
          <a:lstStyle/>
          <a:p>
            <a:r>
              <a:rPr lang="fr-FR" sz="3600" dirty="0">
                <a:latin typeface="Times New Roman" panose="02020603050405020304" pitchFamily="18" charset="0"/>
                <a:cs typeface="Times New Roman" panose="02020603050405020304" pitchFamily="18" charset="0"/>
              </a:rPr>
              <a:t>LE PROFIL DE LA FRAGMENTATION</a:t>
            </a:r>
          </a:p>
        </p:txBody>
      </p:sp>
      <p:sp>
        <p:nvSpPr>
          <p:cNvPr id="3" name="ZoneTexte 2">
            <a:extLst>
              <a:ext uri="{FF2B5EF4-FFF2-40B4-BE49-F238E27FC236}">
                <a16:creationId xmlns:a16="http://schemas.microsoft.com/office/drawing/2014/main" id="{8FC99B23-E358-AF3D-56E5-ECB5346DF9B8}"/>
              </a:ext>
            </a:extLst>
          </p:cNvPr>
          <p:cNvSpPr txBox="1"/>
          <p:nvPr/>
        </p:nvSpPr>
        <p:spPr>
          <a:xfrm>
            <a:off x="1879600" y="3933018"/>
            <a:ext cx="5762283" cy="369332"/>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Le morcellement vu de l’intérieur : combinaisons et syntaxe</a:t>
            </a:r>
          </a:p>
        </p:txBody>
      </p:sp>
      <p:sp>
        <p:nvSpPr>
          <p:cNvPr id="4" name="ZoneTexte 3">
            <a:extLst>
              <a:ext uri="{FF2B5EF4-FFF2-40B4-BE49-F238E27FC236}">
                <a16:creationId xmlns:a16="http://schemas.microsoft.com/office/drawing/2014/main" id="{50ABA0B8-2D1E-0E67-62C7-11C8149B9A06}"/>
              </a:ext>
            </a:extLst>
          </p:cNvPr>
          <p:cNvSpPr txBox="1"/>
          <p:nvPr/>
        </p:nvSpPr>
        <p:spPr>
          <a:xfrm>
            <a:off x="1879600" y="4721110"/>
            <a:ext cx="7325532" cy="369332"/>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Le morcellement vu de l’extérieur : </a:t>
            </a:r>
            <a:r>
              <a:rPr lang="fr-FR" dirty="0" err="1">
                <a:latin typeface="Times New Roman" panose="02020603050405020304" pitchFamily="18" charset="0"/>
                <a:cs typeface="Times New Roman" panose="02020603050405020304" pitchFamily="18" charset="0"/>
              </a:rPr>
              <a:t>monostiches</a:t>
            </a:r>
            <a:r>
              <a:rPr lang="fr-FR" dirty="0">
                <a:latin typeface="Times New Roman" panose="02020603050405020304" pitchFamily="18" charset="0"/>
                <a:cs typeface="Times New Roman" panose="02020603050405020304" pitchFamily="18" charset="0"/>
              </a:rPr>
              <a:t> et intégration aux répliques</a:t>
            </a:r>
          </a:p>
        </p:txBody>
      </p:sp>
    </p:spTree>
    <p:extLst>
      <p:ext uri="{BB962C8B-B14F-4D97-AF65-F5344CB8AC3E}">
        <p14:creationId xmlns:p14="http://schemas.microsoft.com/office/powerpoint/2010/main" val="2488186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2D4DB141-4135-0A96-CA8E-226C9626D711}"/>
              </a:ext>
            </a:extLst>
          </p:cNvPr>
          <p:cNvGraphicFramePr>
            <a:graphicFrameLocks noGrp="1"/>
          </p:cNvGraphicFramePr>
          <p:nvPr>
            <p:extLst>
              <p:ext uri="{D42A27DB-BD31-4B8C-83A1-F6EECF244321}">
                <p14:modId xmlns:p14="http://schemas.microsoft.com/office/powerpoint/2010/main" val="901802069"/>
              </p:ext>
            </p:extLst>
          </p:nvPr>
        </p:nvGraphicFramePr>
        <p:xfrm>
          <a:off x="671804" y="517908"/>
          <a:ext cx="11103430" cy="6191516"/>
        </p:xfrm>
        <a:graphic>
          <a:graphicData uri="http://schemas.openxmlformats.org/drawingml/2006/table">
            <a:tbl>
              <a:tblPr firstRow="1" firstCol="1" bandRow="1">
                <a:tableStyleId>{5C22544A-7EE6-4342-B048-85BDC9FD1C3A}</a:tableStyleId>
              </a:tblPr>
              <a:tblGrid>
                <a:gridCol w="1597698">
                  <a:extLst>
                    <a:ext uri="{9D8B030D-6E8A-4147-A177-3AD203B41FA5}">
                      <a16:colId xmlns:a16="http://schemas.microsoft.com/office/drawing/2014/main" val="3107914220"/>
                    </a:ext>
                  </a:extLst>
                </a:gridCol>
                <a:gridCol w="1517239">
                  <a:extLst>
                    <a:ext uri="{9D8B030D-6E8A-4147-A177-3AD203B41FA5}">
                      <a16:colId xmlns:a16="http://schemas.microsoft.com/office/drawing/2014/main" val="3385463064"/>
                    </a:ext>
                  </a:extLst>
                </a:gridCol>
                <a:gridCol w="2446530">
                  <a:extLst>
                    <a:ext uri="{9D8B030D-6E8A-4147-A177-3AD203B41FA5}">
                      <a16:colId xmlns:a16="http://schemas.microsoft.com/office/drawing/2014/main" val="707940786"/>
                    </a:ext>
                  </a:extLst>
                </a:gridCol>
                <a:gridCol w="3321277">
                  <a:extLst>
                    <a:ext uri="{9D8B030D-6E8A-4147-A177-3AD203B41FA5}">
                      <a16:colId xmlns:a16="http://schemas.microsoft.com/office/drawing/2014/main" val="665901121"/>
                    </a:ext>
                  </a:extLst>
                </a:gridCol>
                <a:gridCol w="2220686">
                  <a:extLst>
                    <a:ext uri="{9D8B030D-6E8A-4147-A177-3AD203B41FA5}">
                      <a16:colId xmlns:a16="http://schemas.microsoft.com/office/drawing/2014/main" val="3425196887"/>
                    </a:ext>
                  </a:extLst>
                </a:gridCol>
              </a:tblGrid>
              <a:tr h="376415">
                <a:tc>
                  <a:txBody>
                    <a:bodyPr/>
                    <a:lstStyle/>
                    <a:p>
                      <a:pPr algn="ctr"/>
                      <a:r>
                        <a:rPr lang="fr-FR" sz="1200" kern="100">
                          <a:effectLst/>
                        </a:rPr>
                        <a:t> </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kern="100">
                          <a:effectLst/>
                        </a:rPr>
                        <a:t>6/6</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kern="100">
                          <a:effectLst/>
                        </a:rPr>
                        <a:t>2 tours de parole autres que 6/6</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kern="100">
                          <a:effectLst/>
                        </a:rPr>
                        <a:t>3 tours de parole</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kern="100">
                          <a:effectLst/>
                        </a:rPr>
                        <a:t>4 tours de parole</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8264914"/>
                  </a:ext>
                </a:extLst>
              </a:tr>
              <a:tr h="1550694">
                <a:tc>
                  <a:txBody>
                    <a:bodyPr/>
                    <a:lstStyle/>
                    <a:p>
                      <a:r>
                        <a:rPr lang="fr-FR" sz="1400" i="1" kern="100" dirty="0">
                          <a:effectLst/>
                          <a:latin typeface="Times New Roman" panose="02020603050405020304" pitchFamily="18" charset="0"/>
                          <a:cs typeface="Times New Roman" panose="02020603050405020304" pitchFamily="18" charset="0"/>
                        </a:rPr>
                        <a:t>La Place Royale</a:t>
                      </a:r>
                      <a:endParaRPr lang="fr-FR" sz="1400" i="1"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fr-FR" sz="1400" kern="100" dirty="0">
                          <a:effectLst/>
                        </a:rPr>
                        <a:t>20 vers</a:t>
                      </a:r>
                      <a:endParaRPr lang="fr-FR"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dirty="0">
                          <a:effectLst/>
                        </a:rPr>
                        <a:t>20 vers (6 combinaisons)</a:t>
                      </a:r>
                    </a:p>
                    <a:p>
                      <a:r>
                        <a:rPr lang="fr-FR" sz="1200" kern="100" dirty="0">
                          <a:effectLst/>
                        </a:rPr>
                        <a:t> </a:t>
                      </a:r>
                    </a:p>
                    <a:p>
                      <a:r>
                        <a:rPr lang="fr-FR" sz="1200" kern="100" dirty="0">
                          <a:effectLst/>
                        </a:rPr>
                        <a:t>2/10 : 7 fois</a:t>
                      </a:r>
                    </a:p>
                    <a:p>
                      <a:r>
                        <a:rPr lang="fr-FR" sz="1200" kern="100" dirty="0">
                          <a:effectLst/>
                        </a:rPr>
                        <a:t>3/9 : 6 fois</a:t>
                      </a:r>
                    </a:p>
                    <a:p>
                      <a:r>
                        <a:rPr lang="fr-FR" sz="1200" kern="100" dirty="0">
                          <a:effectLst/>
                        </a:rPr>
                        <a:t>9/3 : 3 fois</a:t>
                      </a:r>
                    </a:p>
                    <a:p>
                      <a:r>
                        <a:rPr lang="fr-FR" sz="1200" kern="100" dirty="0">
                          <a:effectLst/>
                        </a:rPr>
                        <a:t>4/8 : 2 fois</a:t>
                      </a:r>
                    </a:p>
                    <a:p>
                      <a:r>
                        <a:rPr lang="fr-FR" sz="1200" kern="100" dirty="0">
                          <a:effectLst/>
                        </a:rPr>
                        <a:t>8/4 : 1 fois</a:t>
                      </a:r>
                    </a:p>
                    <a:p>
                      <a:r>
                        <a:rPr lang="fr-FR" sz="1200" kern="100" dirty="0">
                          <a:effectLst/>
                        </a:rPr>
                        <a:t>10/2 : 1 fois</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dirty="0">
                          <a:effectLst/>
                        </a:rPr>
                        <a:t>5 vers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00" dirty="0">
                          <a:effectLst/>
                        </a:rPr>
                        <a:t>6/3/3 : v. 632 et v. 932</a:t>
                      </a:r>
                    </a:p>
                    <a:p>
                      <a:r>
                        <a:rPr lang="fr-FR" sz="1200" kern="100" dirty="0">
                          <a:effectLst/>
                        </a:rPr>
                        <a:t>6/2/4 : v. 505</a:t>
                      </a:r>
                    </a:p>
                    <a:p>
                      <a:r>
                        <a:rPr lang="fr-FR" sz="1200" kern="100" dirty="0">
                          <a:effectLst/>
                        </a:rPr>
                        <a:t>6/1/5 : v. 1027</a:t>
                      </a:r>
                    </a:p>
                    <a:p>
                      <a:r>
                        <a:rPr lang="fr-FR" sz="1200" kern="100" dirty="0">
                          <a:effectLst/>
                        </a:rPr>
                        <a:t>2/4/6 : v. 1197</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a:effectLst/>
                        </a:rPr>
                        <a:t>1 vers : 3/3/4/2</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4196122"/>
                  </a:ext>
                </a:extLst>
              </a:tr>
              <a:tr h="2519877">
                <a:tc>
                  <a:txBody>
                    <a:bodyPr/>
                    <a:lstStyle/>
                    <a:p>
                      <a:r>
                        <a:rPr lang="fr-FR" sz="1400" i="1" kern="100">
                          <a:effectLst/>
                          <a:latin typeface="Times New Roman" panose="02020603050405020304" pitchFamily="18" charset="0"/>
                          <a:cs typeface="Times New Roman" panose="02020603050405020304" pitchFamily="18" charset="0"/>
                        </a:rPr>
                        <a:t>Le Menteur</a:t>
                      </a:r>
                      <a:endParaRPr lang="fr-FR" sz="1400" i="1"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fr-FR" sz="1400" kern="100">
                          <a:effectLst/>
                        </a:rPr>
                        <a:t>64 vers</a:t>
                      </a:r>
                      <a:endParaRPr lang="fr-FR"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dirty="0">
                          <a:effectLst/>
                        </a:rPr>
                        <a:t>34 vers (6 combinaisons)</a:t>
                      </a:r>
                    </a:p>
                    <a:p>
                      <a:r>
                        <a:rPr lang="fr-FR" sz="1200" kern="100" dirty="0">
                          <a:effectLst/>
                        </a:rPr>
                        <a:t> </a:t>
                      </a:r>
                    </a:p>
                    <a:p>
                      <a:r>
                        <a:rPr lang="fr-FR" sz="1200" kern="100" dirty="0">
                          <a:effectLst/>
                        </a:rPr>
                        <a:t>4/8 : 10 fois</a:t>
                      </a:r>
                    </a:p>
                    <a:p>
                      <a:r>
                        <a:rPr lang="fr-FR" sz="1200" kern="100" dirty="0">
                          <a:effectLst/>
                        </a:rPr>
                        <a:t>3/9 : 9 fois</a:t>
                      </a:r>
                    </a:p>
                    <a:p>
                      <a:r>
                        <a:rPr lang="fr-FR" sz="1200" kern="100" dirty="0">
                          <a:effectLst/>
                        </a:rPr>
                        <a:t>2/10 : 7 fois</a:t>
                      </a:r>
                    </a:p>
                    <a:p>
                      <a:r>
                        <a:rPr lang="fr-FR" sz="1200" kern="100" dirty="0">
                          <a:effectLst/>
                        </a:rPr>
                        <a:t>9/3 : 4 fois</a:t>
                      </a:r>
                    </a:p>
                    <a:p>
                      <a:r>
                        <a:rPr lang="fr-FR" sz="1200" kern="100" dirty="0">
                          <a:effectLst/>
                        </a:rPr>
                        <a:t>1/11 : 3 fois</a:t>
                      </a:r>
                    </a:p>
                    <a:p>
                      <a:r>
                        <a:rPr lang="fr-FR" sz="1200" kern="100" dirty="0">
                          <a:effectLst/>
                        </a:rPr>
                        <a:t>8/4 : 1 fois</a:t>
                      </a:r>
                    </a:p>
                    <a:p>
                      <a:r>
                        <a:rPr lang="fr-FR" sz="1200" kern="100" dirty="0">
                          <a:effectLst/>
                        </a:rPr>
                        <a:t> </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dirty="0">
                          <a:effectLst/>
                        </a:rPr>
                        <a:t>25 vers</a:t>
                      </a:r>
                    </a:p>
                    <a:p>
                      <a:r>
                        <a:rPr lang="fr-FR" sz="1200" kern="100" dirty="0">
                          <a:effectLst/>
                        </a:rPr>
                        <a:t>3/3/6 : v. 242 ; v. 249 ; v. 1055; v. 1227 ; v. 1644 ; v.1648 ; v. 1663 </a:t>
                      </a:r>
                    </a:p>
                    <a:p>
                      <a:r>
                        <a:rPr lang="fr-FR" sz="1200" kern="100" dirty="0">
                          <a:effectLst/>
                        </a:rPr>
                        <a:t>6/3/3 : v. 315, v. 706 ; v. 1343; v. 1661 </a:t>
                      </a:r>
                    </a:p>
                    <a:p>
                      <a:r>
                        <a:rPr lang="fr-FR" sz="1200" kern="100" dirty="0">
                          <a:effectLst/>
                        </a:rPr>
                        <a:t>2/4/6 : v. 238; v. 479; v. 717; v. 1664 </a:t>
                      </a:r>
                    </a:p>
                    <a:p>
                      <a:r>
                        <a:rPr lang="fr-FR" sz="1200" kern="100" dirty="0">
                          <a:effectLst/>
                        </a:rPr>
                        <a:t>6/2/4 : v. 1147; v. 1363; v. 1643 </a:t>
                      </a:r>
                    </a:p>
                    <a:p>
                      <a:r>
                        <a:rPr lang="fr-FR" sz="1200" kern="100" dirty="0">
                          <a:effectLst/>
                        </a:rPr>
                        <a:t>6/4/2 : v. 497 </a:t>
                      </a:r>
                    </a:p>
                    <a:p>
                      <a:r>
                        <a:rPr lang="fr-FR" sz="1200" b="1" kern="100" dirty="0">
                          <a:effectLst/>
                        </a:rPr>
                        <a:t>2/5/5 : v. 169 </a:t>
                      </a:r>
                    </a:p>
                    <a:p>
                      <a:r>
                        <a:rPr lang="fr-FR" sz="1200" kern="100" dirty="0">
                          <a:effectLst/>
                        </a:rPr>
                        <a:t>3/6/3 : v. 243 </a:t>
                      </a:r>
                    </a:p>
                    <a:p>
                      <a:r>
                        <a:rPr lang="fr-FR" sz="1200" kern="100" dirty="0">
                          <a:effectLst/>
                        </a:rPr>
                        <a:t>6/1/5 : v. 1276 </a:t>
                      </a:r>
                    </a:p>
                    <a:p>
                      <a:r>
                        <a:rPr lang="fr-FR" sz="1200" kern="100" dirty="0">
                          <a:effectLst/>
                        </a:rPr>
                        <a:t>4/2/6 : v. 1471 </a:t>
                      </a:r>
                    </a:p>
                    <a:p>
                      <a:r>
                        <a:rPr lang="fr-FR" sz="1200" b="1" kern="100" dirty="0">
                          <a:effectLst/>
                        </a:rPr>
                        <a:t>3/5/4 : v. 1662</a:t>
                      </a:r>
                    </a:p>
                    <a:p>
                      <a:r>
                        <a:rPr lang="fr-FR" sz="1200" kern="100" dirty="0">
                          <a:effectLst/>
                        </a:rPr>
                        <a:t>1/2/9 : v. 253 </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a:effectLst/>
                        </a:rPr>
                        <a:t>5 vers </a:t>
                      </a:r>
                    </a:p>
                    <a:p>
                      <a:r>
                        <a:rPr lang="fr-FR" sz="1200" kern="100">
                          <a:effectLst/>
                        </a:rPr>
                        <a:t> </a:t>
                      </a:r>
                    </a:p>
                    <a:p>
                      <a:r>
                        <a:rPr lang="fr-FR" sz="1200" kern="100">
                          <a:effectLst/>
                        </a:rPr>
                        <a:t>3/3/3/3 v. 230 </a:t>
                      </a:r>
                    </a:p>
                    <a:p>
                      <a:r>
                        <a:rPr lang="fr-FR" sz="1200" kern="100">
                          <a:effectLst/>
                        </a:rPr>
                        <a:t>2/1/3/6 v. 593 </a:t>
                      </a:r>
                    </a:p>
                    <a:p>
                      <a:r>
                        <a:rPr lang="fr-FR" sz="1200" kern="100">
                          <a:effectLst/>
                        </a:rPr>
                        <a:t>2/4/3/3 v. 1250 </a:t>
                      </a:r>
                    </a:p>
                    <a:p>
                      <a:r>
                        <a:rPr lang="fr-FR" sz="1200" kern="100">
                          <a:effectLst/>
                        </a:rPr>
                        <a:t>5/1/3/3 v. 1277 </a:t>
                      </a:r>
                    </a:p>
                    <a:p>
                      <a:r>
                        <a:rPr lang="fr-FR" sz="1200" kern="100">
                          <a:effectLst/>
                        </a:rPr>
                        <a:t>4/2/3/3 v. 1660 </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4668333"/>
                  </a:ext>
                </a:extLst>
              </a:tr>
              <a:tr h="1744530">
                <a:tc>
                  <a:txBody>
                    <a:bodyPr/>
                    <a:lstStyle/>
                    <a:p>
                      <a:r>
                        <a:rPr lang="fr-FR" sz="1400" i="1" kern="100" dirty="0">
                          <a:effectLst/>
                          <a:latin typeface="Times New Roman" panose="02020603050405020304" pitchFamily="18" charset="0"/>
                          <a:cs typeface="Times New Roman" panose="02020603050405020304" pitchFamily="18" charset="0"/>
                        </a:rPr>
                        <a:t>La Suite du Menteur</a:t>
                      </a:r>
                      <a:endParaRPr lang="fr-FR" sz="1400" i="1"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r>
                        <a:rPr lang="fr-FR" sz="1400" kern="100" dirty="0">
                          <a:effectLst/>
                        </a:rPr>
                        <a:t>86 vers</a:t>
                      </a:r>
                      <a:endParaRPr lang="fr-FR"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dirty="0">
                          <a:effectLst/>
                        </a:rPr>
                        <a:t>44 vers (7 combinaisons)</a:t>
                      </a:r>
                    </a:p>
                    <a:p>
                      <a:r>
                        <a:rPr lang="fr-FR" sz="1200" kern="100" dirty="0">
                          <a:effectLst/>
                        </a:rPr>
                        <a:t> </a:t>
                      </a:r>
                    </a:p>
                    <a:p>
                      <a:r>
                        <a:rPr lang="fr-FR" sz="1200" kern="100" dirty="0">
                          <a:effectLst/>
                        </a:rPr>
                        <a:t>2/10 : 14 fois</a:t>
                      </a:r>
                    </a:p>
                    <a:p>
                      <a:r>
                        <a:rPr lang="fr-FR" sz="1200" kern="100" dirty="0">
                          <a:effectLst/>
                        </a:rPr>
                        <a:t>3/9 : 10 fois</a:t>
                      </a:r>
                    </a:p>
                    <a:p>
                      <a:r>
                        <a:rPr lang="fr-FR" sz="1200" kern="100" dirty="0">
                          <a:effectLst/>
                        </a:rPr>
                        <a:t>4/8 : 8 fois</a:t>
                      </a:r>
                    </a:p>
                    <a:p>
                      <a:r>
                        <a:rPr lang="fr-FR" sz="1200" kern="100" dirty="0">
                          <a:effectLst/>
                        </a:rPr>
                        <a:t>9/3 : 6 fois</a:t>
                      </a:r>
                    </a:p>
                    <a:p>
                      <a:r>
                        <a:rPr lang="fr-FR" sz="1200" kern="100" dirty="0">
                          <a:effectLst/>
                        </a:rPr>
                        <a:t>8/4 : 4 fois</a:t>
                      </a:r>
                    </a:p>
                    <a:p>
                      <a:r>
                        <a:rPr lang="fr-FR" sz="1200" kern="100" dirty="0">
                          <a:effectLst/>
                        </a:rPr>
                        <a:t>10/2 : 1 fois</a:t>
                      </a:r>
                    </a:p>
                    <a:p>
                      <a:r>
                        <a:rPr lang="fr-FR" sz="1200" kern="100" dirty="0">
                          <a:effectLst/>
                        </a:rPr>
                        <a:t>1/11 : 1 fois</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a:effectLst/>
                        </a:rPr>
                        <a:t>11 vers</a:t>
                      </a:r>
                    </a:p>
                    <a:p>
                      <a:r>
                        <a:rPr lang="fr-FR" sz="1200" kern="100">
                          <a:effectLst/>
                        </a:rPr>
                        <a:t> </a:t>
                      </a:r>
                    </a:p>
                    <a:p>
                      <a:r>
                        <a:rPr lang="fr-FR" sz="1200" kern="100">
                          <a:effectLst/>
                        </a:rPr>
                        <a:t>3/3/6 v. 747 ; v. 1217; v. 1429; v. 1439 </a:t>
                      </a:r>
                    </a:p>
                    <a:p>
                      <a:r>
                        <a:rPr lang="fr-FR" sz="1200" kern="100">
                          <a:effectLst/>
                        </a:rPr>
                        <a:t>6/3/3 v. 171; v. 998; v. 1548 </a:t>
                      </a:r>
                    </a:p>
                    <a:p>
                      <a:r>
                        <a:rPr lang="fr-FR" sz="1200" kern="100">
                          <a:effectLst/>
                        </a:rPr>
                        <a:t>1/5/6 v. 196 </a:t>
                      </a:r>
                    </a:p>
                    <a:p>
                      <a:r>
                        <a:rPr lang="fr-FR" sz="1200" kern="100">
                          <a:effectLst/>
                        </a:rPr>
                        <a:t>6/2/4 v. 235 </a:t>
                      </a:r>
                    </a:p>
                    <a:p>
                      <a:r>
                        <a:rPr lang="fr-FR" sz="1200" kern="100">
                          <a:effectLst/>
                        </a:rPr>
                        <a:t>6/1/5 v. 755 </a:t>
                      </a:r>
                    </a:p>
                    <a:p>
                      <a:r>
                        <a:rPr lang="fr-FR" sz="1200" kern="100">
                          <a:effectLst/>
                        </a:rPr>
                        <a:t>6/5/1 v. 869 </a:t>
                      </a:r>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200" kern="100" dirty="0">
                          <a:effectLst/>
                        </a:rPr>
                        <a:t>5 vers</a:t>
                      </a:r>
                    </a:p>
                    <a:p>
                      <a:r>
                        <a:rPr lang="fr-FR" sz="1200" kern="100" dirty="0">
                          <a:effectLst/>
                        </a:rPr>
                        <a:t> </a:t>
                      </a:r>
                    </a:p>
                    <a:p>
                      <a:r>
                        <a:rPr lang="fr-FR" sz="1200" kern="100" dirty="0">
                          <a:effectLst/>
                        </a:rPr>
                        <a:t>2/4/5/1 v. 208 </a:t>
                      </a:r>
                    </a:p>
                    <a:p>
                      <a:r>
                        <a:rPr lang="fr-FR" sz="1200" kern="100" dirty="0">
                          <a:effectLst/>
                        </a:rPr>
                        <a:t>2/4/3/3 </a:t>
                      </a:r>
                    </a:p>
                    <a:p>
                      <a:r>
                        <a:rPr lang="fr-FR" sz="1200" kern="100" dirty="0">
                          <a:effectLst/>
                        </a:rPr>
                        <a:t>3/3/3/3 v. 236 </a:t>
                      </a:r>
                    </a:p>
                    <a:p>
                      <a:r>
                        <a:rPr lang="fr-FR" sz="1200" kern="100" dirty="0">
                          <a:effectLst/>
                        </a:rPr>
                        <a:t>3/1/2/6 v. 445 </a:t>
                      </a:r>
                    </a:p>
                    <a:p>
                      <a:r>
                        <a:rPr lang="fr-FR" sz="1200" kern="100" dirty="0">
                          <a:effectLst/>
                        </a:rPr>
                        <a:t>3/3/2/4 v. 1406 </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6827096"/>
                  </a:ext>
                </a:extLst>
              </a:tr>
            </a:tbl>
          </a:graphicData>
        </a:graphic>
      </p:graphicFrame>
      <p:sp>
        <p:nvSpPr>
          <p:cNvPr id="3" name="ZoneTexte 2">
            <a:extLst>
              <a:ext uri="{FF2B5EF4-FFF2-40B4-BE49-F238E27FC236}">
                <a16:creationId xmlns:a16="http://schemas.microsoft.com/office/drawing/2014/main" id="{B306681B-2D31-9D40-2CC5-BEE1861AA0B3}"/>
              </a:ext>
            </a:extLst>
          </p:cNvPr>
          <p:cNvSpPr txBox="1"/>
          <p:nvPr/>
        </p:nvSpPr>
        <p:spPr>
          <a:xfrm>
            <a:off x="838200" y="148576"/>
            <a:ext cx="8067593" cy="369332"/>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LE MORCELLEMENT VU DE L’INTERIEUR : </a:t>
            </a:r>
            <a:r>
              <a:rPr lang="fr-FR" dirty="0">
                <a:latin typeface="Times New Roman" panose="02020603050405020304" pitchFamily="18" charset="0"/>
                <a:cs typeface="Times New Roman" panose="02020603050405020304" pitchFamily="18" charset="0"/>
              </a:rPr>
              <a:t> La variété des combinaisons</a:t>
            </a:r>
          </a:p>
        </p:txBody>
      </p:sp>
    </p:spTree>
    <p:extLst>
      <p:ext uri="{BB962C8B-B14F-4D97-AF65-F5344CB8AC3E}">
        <p14:creationId xmlns:p14="http://schemas.microsoft.com/office/powerpoint/2010/main" val="660611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C5784727-F67E-27A4-BBFB-547796C7B561}"/>
              </a:ext>
            </a:extLst>
          </p:cNvPr>
          <p:cNvSpPr>
            <a:spLocks noChangeArrowheads="1"/>
          </p:cNvSpPr>
          <p:nvPr/>
        </p:nvSpPr>
        <p:spPr bwMode="auto">
          <a:xfrm>
            <a:off x="773870" y="368491"/>
            <a:ext cx="765081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fr-FR" b="1" dirty="0">
                <a:latin typeface="Times New Roman" panose="02020603050405020304" pitchFamily="18" charset="0"/>
                <a:cs typeface="Times New Roman" panose="02020603050405020304" pitchFamily="18" charset="0"/>
              </a:rPr>
              <a:t>LE MORCELLEMENT VU DE L’INTERIEUR :</a:t>
            </a:r>
            <a:r>
              <a:rPr lang="fr-FR" dirty="0">
                <a:latin typeface="Times New Roman" panose="02020603050405020304" pitchFamily="18" charset="0"/>
                <a:cs typeface="Times New Roman" panose="02020603050405020304" pitchFamily="18" charset="0"/>
              </a:rPr>
              <a:t> Considérations syntaxiques</a:t>
            </a:r>
          </a:p>
        </p:txBody>
      </p:sp>
      <p:sp>
        <p:nvSpPr>
          <p:cNvPr id="5" name="ZoneTexte 4">
            <a:extLst>
              <a:ext uri="{FF2B5EF4-FFF2-40B4-BE49-F238E27FC236}">
                <a16:creationId xmlns:a16="http://schemas.microsoft.com/office/drawing/2014/main" id="{A603126E-4944-0EE8-CC3C-74439E6EB7A7}"/>
              </a:ext>
            </a:extLst>
          </p:cNvPr>
          <p:cNvSpPr txBox="1"/>
          <p:nvPr/>
        </p:nvSpPr>
        <p:spPr>
          <a:xfrm>
            <a:off x="973348" y="737823"/>
            <a:ext cx="8391528" cy="2031325"/>
          </a:xfrm>
          <a:prstGeom prst="rect">
            <a:avLst/>
          </a:prstGeom>
          <a:noFill/>
        </p:spPr>
        <p:txBody>
          <a:bodyPr wrap="none" rtlCol="0">
            <a:spAutoFit/>
          </a:bodyPr>
          <a:lstStyle/>
          <a:p>
            <a:r>
              <a:rPr lang="fr-FR" b="1" dirty="0">
                <a:latin typeface="Times New Roman" panose="02020603050405020304" pitchFamily="18" charset="0"/>
                <a:ea typeface="Calibri" panose="020F0502020204030204" pitchFamily="34" charset="0"/>
              </a:rPr>
              <a:t>La phrase polyphonique</a:t>
            </a:r>
          </a:p>
          <a:p>
            <a:r>
              <a:rPr lang="fr-FR" sz="1800" dirty="0" err="1">
                <a:effectLst/>
                <a:latin typeface="Times New Roman" panose="02020603050405020304" pitchFamily="18" charset="0"/>
                <a:ea typeface="Calibri" panose="020F0502020204030204" pitchFamily="34" charset="0"/>
              </a:rPr>
              <a:t>Cliton</a:t>
            </a:r>
            <a:r>
              <a:rPr lang="fr-FR" sz="1800" dirty="0">
                <a:effectLst/>
                <a:latin typeface="Times New Roman" panose="02020603050405020304" pitchFamily="18" charset="0"/>
                <a:ea typeface="Calibri" panose="020F0502020204030204" pitchFamily="34" charset="0"/>
              </a:rPr>
              <a:t> - Ce cheval, ces sergents… </a:t>
            </a:r>
          </a:p>
          <a:p>
            <a:r>
              <a:rPr lang="fr-FR" sz="1800" dirty="0">
                <a:effectLst/>
                <a:latin typeface="Times New Roman" panose="02020603050405020304" pitchFamily="18" charset="0"/>
                <a:ea typeface="Calibri" panose="020F0502020204030204" pitchFamily="34" charset="0"/>
              </a:rPr>
              <a:t>Dorante </a:t>
            </a:r>
            <a:r>
              <a:rPr lang="fr-FR" dirty="0">
                <a:latin typeface="Times New Roman" panose="02020603050405020304" pitchFamily="18" charset="0"/>
                <a:ea typeface="Calibri" panose="020F0502020204030204" pitchFamily="34" charset="0"/>
              </a:rPr>
              <a:t>-				</a:t>
            </a:r>
            <a:r>
              <a:rPr lang="fr-FR" sz="1800" dirty="0">
                <a:effectLst/>
                <a:latin typeface="Times New Roman" panose="02020603050405020304" pitchFamily="18" charset="0"/>
                <a:ea typeface="Calibri" panose="020F0502020204030204" pitchFamily="34" charset="0"/>
              </a:rPr>
              <a:t> Autant de vérités. (</a:t>
            </a:r>
            <a:r>
              <a:rPr lang="fr-FR" sz="1800" i="1" dirty="0">
                <a:effectLst/>
                <a:latin typeface="Times New Roman" panose="02020603050405020304" pitchFamily="18" charset="0"/>
                <a:ea typeface="Calibri" panose="020F0502020204030204" pitchFamily="34" charset="0"/>
              </a:rPr>
              <a:t>La Suite du Menteur</a:t>
            </a:r>
            <a:r>
              <a:rPr lang="fr-FR" sz="1800" dirty="0">
                <a:effectLst/>
                <a:latin typeface="Times New Roman" panose="02020603050405020304" pitchFamily="18" charset="0"/>
                <a:ea typeface="Calibri" panose="020F0502020204030204" pitchFamily="34" charset="0"/>
              </a:rPr>
              <a:t>, v. 146)</a:t>
            </a:r>
            <a:r>
              <a:rPr lang="fr-FR" dirty="0">
                <a:effectLst/>
              </a:rPr>
              <a:t> </a:t>
            </a:r>
            <a:endParaRPr lang="fr-FR" dirty="0"/>
          </a:p>
          <a:p>
            <a:r>
              <a:rPr lang="fr-FR" sz="1800" dirty="0" err="1">
                <a:effectLst/>
                <a:latin typeface="Times New Roman" panose="02020603050405020304" pitchFamily="18" charset="0"/>
                <a:ea typeface="Calibri" panose="020F0502020204030204" pitchFamily="34" charset="0"/>
              </a:rPr>
              <a:t>Cliton</a:t>
            </a:r>
            <a:r>
              <a:rPr lang="fr-FR" sz="1800" dirty="0">
                <a:effectLst/>
                <a:latin typeface="Times New Roman" panose="02020603050405020304" pitchFamily="18" charset="0"/>
                <a:ea typeface="Calibri" panose="020F0502020204030204" pitchFamily="34" charset="0"/>
              </a:rPr>
              <a:t> - Ce front ? </a:t>
            </a:r>
          </a:p>
          <a:p>
            <a:r>
              <a:rPr lang="fr-FR" sz="1800" dirty="0">
                <a:effectLst/>
                <a:latin typeface="Times New Roman" panose="02020603050405020304" pitchFamily="18" charset="0"/>
                <a:ea typeface="Calibri" panose="020F0502020204030204" pitchFamily="34" charset="0"/>
              </a:rPr>
              <a:t> Lyse - 		Est un peu creux. </a:t>
            </a:r>
            <a:endParaRPr lang="fr-FR" dirty="0">
              <a:latin typeface="Times New Roman" panose="02020603050405020304" pitchFamily="18" charset="0"/>
              <a:ea typeface="Calibri" panose="020F0502020204030204" pitchFamily="34" charset="0"/>
            </a:endParaRPr>
          </a:p>
          <a:p>
            <a:r>
              <a:rPr lang="fr-FR" sz="1800" dirty="0" err="1">
                <a:effectLst/>
                <a:latin typeface="Times New Roman" panose="02020603050405020304" pitchFamily="18" charset="0"/>
                <a:ea typeface="Calibri" panose="020F0502020204030204" pitchFamily="34" charset="0"/>
              </a:rPr>
              <a:t>Cliton</a:t>
            </a:r>
            <a:r>
              <a:rPr lang="fr-FR" sz="1800" dirty="0">
                <a:effectLst/>
                <a:latin typeface="Times New Roman" panose="02020603050405020304" pitchFamily="18" charset="0"/>
                <a:ea typeface="Calibri" panose="020F0502020204030204" pitchFamily="34" charset="0"/>
              </a:rPr>
              <a:t> - 				Cette tête ? </a:t>
            </a:r>
          </a:p>
          <a:p>
            <a:r>
              <a:rPr lang="fr-FR" sz="1800" dirty="0">
                <a:effectLst/>
                <a:latin typeface="Times New Roman" panose="02020603050405020304" pitchFamily="18" charset="0"/>
                <a:ea typeface="Calibri" panose="020F0502020204030204" pitchFamily="34" charset="0"/>
              </a:rPr>
              <a:t>Lyse-					Un peu folle. » (v. </a:t>
            </a:r>
            <a:r>
              <a:rPr lang="fr-FR" dirty="0">
                <a:latin typeface="Times New Roman" panose="02020603050405020304" pitchFamily="18" charset="0"/>
                <a:ea typeface="Calibri" panose="020F0502020204030204" pitchFamily="34" charset="0"/>
              </a:rPr>
              <a:t>215</a:t>
            </a:r>
            <a:r>
              <a:rPr lang="fr-FR" sz="1800" dirty="0">
                <a:effectLst/>
                <a:latin typeface="Times New Roman" panose="02020603050405020304" pitchFamily="18" charset="0"/>
                <a:ea typeface="Calibri" panose="020F0502020204030204" pitchFamily="34" charset="0"/>
              </a:rPr>
              <a:t>) </a:t>
            </a:r>
            <a:endParaRPr lang="fr-FR" dirty="0"/>
          </a:p>
        </p:txBody>
      </p:sp>
      <p:sp>
        <p:nvSpPr>
          <p:cNvPr id="6" name="ZoneTexte 5">
            <a:extLst>
              <a:ext uri="{FF2B5EF4-FFF2-40B4-BE49-F238E27FC236}">
                <a16:creationId xmlns:a16="http://schemas.microsoft.com/office/drawing/2014/main" id="{87004D80-06C5-FCA8-E5AC-85980ACD6DAE}"/>
              </a:ext>
            </a:extLst>
          </p:cNvPr>
          <p:cNvSpPr txBox="1"/>
          <p:nvPr/>
        </p:nvSpPr>
        <p:spPr>
          <a:xfrm>
            <a:off x="973348" y="5283453"/>
            <a:ext cx="7614072" cy="1477328"/>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La phrase à retardement</a:t>
            </a:r>
          </a:p>
          <a:p>
            <a:r>
              <a:rPr lang="fr-FR" dirty="0">
                <a:latin typeface="Times New Roman" panose="02020603050405020304" pitchFamily="18" charset="0"/>
                <a:cs typeface="Times New Roman" panose="02020603050405020304" pitchFamily="18" charset="0"/>
              </a:rPr>
              <a:t>Sabine – Oui, Monsieur, mais…</a:t>
            </a:r>
          </a:p>
          <a:p>
            <a:r>
              <a:rPr lang="fr-FR" dirty="0">
                <a:latin typeface="Times New Roman" panose="02020603050405020304" pitchFamily="18" charset="0"/>
                <a:cs typeface="Times New Roman" panose="02020603050405020304" pitchFamily="18" charset="0"/>
              </a:rPr>
              <a:t>Dorante – 		Quoi ? Mais ?</a:t>
            </a:r>
          </a:p>
          <a:p>
            <a:r>
              <a:rPr lang="fr-FR" dirty="0">
                <a:latin typeface="Times New Roman" panose="02020603050405020304" pitchFamily="18" charset="0"/>
                <a:cs typeface="Times New Roman" panose="02020603050405020304" pitchFamily="18" charset="0"/>
              </a:rPr>
              <a:t>Sabine - 				Elle a tout déchiré. (</a:t>
            </a:r>
            <a:r>
              <a:rPr lang="fr-FR" i="1" dirty="0">
                <a:latin typeface="Times New Roman" panose="02020603050405020304" pitchFamily="18" charset="0"/>
                <a:cs typeface="Times New Roman" panose="02020603050405020304" pitchFamily="18" charset="0"/>
              </a:rPr>
              <a:t>Le Menteur, </a:t>
            </a:r>
            <a:r>
              <a:rPr lang="fr-FR" dirty="0">
                <a:latin typeface="Times New Roman" panose="02020603050405020304" pitchFamily="18" charset="0"/>
                <a:cs typeface="Times New Roman" panose="02020603050405020304" pitchFamily="18" charset="0"/>
              </a:rPr>
              <a:t>v. 1642)</a:t>
            </a:r>
          </a:p>
          <a:p>
            <a:endParaRPr lang="fr-FR" dirty="0"/>
          </a:p>
        </p:txBody>
      </p:sp>
      <p:sp>
        <p:nvSpPr>
          <p:cNvPr id="8" name="ZoneTexte 7">
            <a:extLst>
              <a:ext uri="{FF2B5EF4-FFF2-40B4-BE49-F238E27FC236}">
                <a16:creationId xmlns:a16="http://schemas.microsoft.com/office/drawing/2014/main" id="{C82B7689-7D88-9E45-1DEA-BDF3B33E646C}"/>
              </a:ext>
            </a:extLst>
          </p:cNvPr>
          <p:cNvSpPr txBox="1"/>
          <p:nvPr/>
        </p:nvSpPr>
        <p:spPr>
          <a:xfrm>
            <a:off x="973348" y="2809586"/>
            <a:ext cx="7870553" cy="2308324"/>
          </a:xfrm>
          <a:prstGeom prst="rect">
            <a:avLst/>
          </a:prstGeom>
          <a:noFill/>
        </p:spPr>
        <p:txBody>
          <a:bodyPr wrap="none" rtlCol="0">
            <a:spAutoFit/>
          </a:bodyPr>
          <a:lstStyle/>
          <a:p>
            <a:pPr algn="just"/>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Philiste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à </a:t>
            </a:r>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Alcippe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 Hier au soir ? </a:t>
            </a:r>
          </a:p>
          <a:p>
            <a:pPr algn="just"/>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Alcippe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 		Hier au soir. </a:t>
            </a:r>
          </a:p>
          <a:p>
            <a:pPr algn="just"/>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Philiste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à </a:t>
            </a:r>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Alcippe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 		Et belle ? </a:t>
            </a:r>
          </a:p>
          <a:p>
            <a:pPr algn="just"/>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Alcippe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à </a:t>
            </a:r>
            <a:r>
              <a:rPr lang="fr-FR" sz="1800" kern="100" dirty="0" err="1">
                <a:effectLst/>
                <a:latin typeface="Times New Roman" panose="02020603050405020304" pitchFamily="18" charset="0"/>
                <a:ea typeface="Calibri" panose="020F0502020204030204" pitchFamily="34" charset="0"/>
                <a:cs typeface="Times New Roman" panose="02020603050405020304" pitchFamily="18" charset="0"/>
              </a:rPr>
              <a:t>Philiste</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 			Magnifique. (</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Le Menteur, </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v. 230)</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Elle est grosse. </a:t>
            </a: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Géronte – 		Elle est grosse ! </a:t>
            </a:r>
          </a:p>
          <a:p>
            <a:pPr algn="just"/>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 				Et de plus de six mois. (v. </a:t>
            </a:r>
            <a:r>
              <a:rPr lang="fr-FR" kern="100" dirty="0">
                <a:latin typeface="Times New Roman" panose="02020603050405020304" pitchFamily="18" charset="0"/>
                <a:ea typeface="Calibri" panose="020F0502020204030204" pitchFamily="34" charset="0"/>
                <a:cs typeface="Times New Roman" panose="02020603050405020304" pitchFamily="18" charset="0"/>
              </a:rPr>
              <a:t>1227)</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7410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6A1A9B3-EB12-6C60-8DCD-5955C1710780}"/>
              </a:ext>
            </a:extLst>
          </p:cNvPr>
          <p:cNvSpPr txBox="1"/>
          <p:nvPr/>
        </p:nvSpPr>
        <p:spPr>
          <a:xfrm>
            <a:off x="833034" y="242525"/>
            <a:ext cx="8992891" cy="369332"/>
          </a:xfrm>
          <a:prstGeom prst="rect">
            <a:avLst/>
          </a:prstGeom>
          <a:noFill/>
        </p:spPr>
        <p:txBody>
          <a:bodyPr wrap="square">
            <a:spAutoFit/>
          </a:bodyPr>
          <a:lstStyle/>
          <a:p>
            <a:r>
              <a:rPr lang="fr-FR" b="1" dirty="0">
                <a:latin typeface="Times New Roman" panose="02020603050405020304" pitchFamily="18" charset="0"/>
                <a:cs typeface="Times New Roman" panose="02020603050405020304" pitchFamily="18" charset="0"/>
              </a:rPr>
              <a:t>LE MORCELLEMENT VU DE L’EXTERIEUR : </a:t>
            </a:r>
            <a:r>
              <a:rPr lang="fr-FR" dirty="0">
                <a:latin typeface="Times New Roman" panose="02020603050405020304" pitchFamily="18" charset="0"/>
                <a:cs typeface="Times New Roman" panose="02020603050405020304" pitchFamily="18" charset="0"/>
              </a:rPr>
              <a:t>Vers fragmentés et répliques d’1 vers</a:t>
            </a:r>
            <a:endParaRPr lang="fr-FR" dirty="0">
              <a:highlight>
                <a:srgbClr val="FFFF00"/>
              </a:highlight>
              <a:latin typeface="Times New Roman" panose="02020603050405020304" pitchFamily="18" charset="0"/>
              <a:cs typeface="Times New Roman" panose="02020603050405020304" pitchFamily="18" charset="0"/>
            </a:endParaRPr>
          </a:p>
        </p:txBody>
      </p:sp>
      <p:graphicFrame>
        <p:nvGraphicFramePr>
          <p:cNvPr id="5" name="Tableau 4">
            <a:extLst>
              <a:ext uri="{FF2B5EF4-FFF2-40B4-BE49-F238E27FC236}">
                <a16:creationId xmlns:a16="http://schemas.microsoft.com/office/drawing/2014/main" id="{594D8BD7-3816-CFC2-3803-E608FA9AF318}"/>
              </a:ext>
            </a:extLst>
          </p:cNvPr>
          <p:cNvGraphicFramePr>
            <a:graphicFrameLocks noGrp="1"/>
          </p:cNvGraphicFramePr>
          <p:nvPr>
            <p:extLst>
              <p:ext uri="{D42A27DB-BD31-4B8C-83A1-F6EECF244321}">
                <p14:modId xmlns:p14="http://schemas.microsoft.com/office/powerpoint/2010/main" val="3402370091"/>
              </p:ext>
            </p:extLst>
          </p:nvPr>
        </p:nvGraphicFramePr>
        <p:xfrm>
          <a:off x="1208868" y="1200793"/>
          <a:ext cx="8307091" cy="4115122"/>
        </p:xfrm>
        <a:graphic>
          <a:graphicData uri="http://schemas.openxmlformats.org/drawingml/2006/table">
            <a:tbl>
              <a:tblPr firstRow="1" firstCol="1" bandRow="1">
                <a:tableStyleId>{5C22544A-7EE6-4342-B048-85BDC9FD1C3A}</a:tableStyleId>
              </a:tblPr>
              <a:tblGrid>
                <a:gridCol w="2580589">
                  <a:extLst>
                    <a:ext uri="{9D8B030D-6E8A-4147-A177-3AD203B41FA5}">
                      <a16:colId xmlns:a16="http://schemas.microsoft.com/office/drawing/2014/main" val="355206238"/>
                    </a:ext>
                  </a:extLst>
                </a:gridCol>
                <a:gridCol w="2863251">
                  <a:extLst>
                    <a:ext uri="{9D8B030D-6E8A-4147-A177-3AD203B41FA5}">
                      <a16:colId xmlns:a16="http://schemas.microsoft.com/office/drawing/2014/main" val="1053180237"/>
                    </a:ext>
                  </a:extLst>
                </a:gridCol>
                <a:gridCol w="2863251">
                  <a:extLst>
                    <a:ext uri="{9D8B030D-6E8A-4147-A177-3AD203B41FA5}">
                      <a16:colId xmlns:a16="http://schemas.microsoft.com/office/drawing/2014/main" val="845892998"/>
                    </a:ext>
                  </a:extLst>
                </a:gridCol>
              </a:tblGrid>
              <a:tr h="1122306">
                <a:tc>
                  <a:txBody>
                    <a:bodyPr/>
                    <a:lstStyle/>
                    <a:p>
                      <a:pPr algn="ctr"/>
                      <a:r>
                        <a:rPr lang="fr-FR" sz="1600" kern="100">
                          <a:effectLst/>
                          <a:latin typeface="Times New Roman" panose="02020603050405020304" pitchFamily="18" charset="0"/>
                          <a:cs typeface="Times New Roman" panose="02020603050405020304" pitchFamily="18" charset="0"/>
                        </a:rPr>
                        <a:t>Comédie en noir</a:t>
                      </a:r>
                    </a:p>
                    <a:p>
                      <a:pPr algn="ctr"/>
                      <a:r>
                        <a:rPr lang="fr-FR" sz="1600" kern="100">
                          <a:effectLst/>
                          <a:latin typeface="Times New Roman" panose="02020603050405020304" pitchFamily="18" charset="0"/>
                          <a:cs typeface="Times New Roman" panose="02020603050405020304" pitchFamily="18" charset="0"/>
                        </a:rPr>
                        <a:t>Tragédie en vert</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effectLst/>
                          <a:latin typeface="Times New Roman" panose="02020603050405020304" pitchFamily="18" charset="0"/>
                          <a:cs typeface="Times New Roman" panose="02020603050405020304" pitchFamily="18" charset="0"/>
                        </a:rPr>
                        <a:t>Proportion des vers partagés dans la pièce (%)</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effectLst/>
                          <a:latin typeface="Times New Roman" panose="02020603050405020304" pitchFamily="18" charset="0"/>
                          <a:cs typeface="Times New Roman" panose="02020603050405020304" pitchFamily="18" charset="0"/>
                        </a:rPr>
                        <a:t>Proportion des monostiches dans la pièce (%)</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51405360"/>
                  </a:ext>
                </a:extLst>
              </a:tr>
              <a:tr h="374102">
                <a:tc>
                  <a:txBody>
                    <a:bodyPr/>
                    <a:lstStyle/>
                    <a:p>
                      <a:pPr algn="ctr"/>
                      <a:r>
                        <a:rPr lang="fr-FR" sz="1600" i="1" kern="100" dirty="0">
                          <a:effectLst/>
                          <a:latin typeface="Times New Roman" panose="02020603050405020304" pitchFamily="18" charset="0"/>
                          <a:cs typeface="Times New Roman" panose="02020603050405020304" pitchFamily="18" charset="0"/>
                        </a:rPr>
                        <a:t>La Place Royale</a:t>
                      </a:r>
                      <a:endParaRPr lang="fr-FR" sz="1600" i="1"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effectLst/>
                          <a:latin typeface="Times New Roman" panose="02020603050405020304" pitchFamily="18" charset="0"/>
                          <a:cs typeface="Times New Roman" panose="02020603050405020304" pitchFamily="18" charset="0"/>
                        </a:rPr>
                        <a:t>2,88</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effectLst/>
                          <a:latin typeface="Times New Roman" panose="02020603050405020304" pitchFamily="18" charset="0"/>
                          <a:cs typeface="Times New Roman" panose="02020603050405020304" pitchFamily="18" charset="0"/>
                        </a:rPr>
                        <a:t>3</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88328481"/>
                  </a:ext>
                </a:extLst>
              </a:tr>
              <a:tr h="374102">
                <a:tc>
                  <a:txBody>
                    <a:bodyPr/>
                    <a:lstStyle/>
                    <a:p>
                      <a:pPr algn="ctr"/>
                      <a:r>
                        <a:rPr lang="fr-FR" sz="1600" i="1" kern="100" dirty="0">
                          <a:solidFill>
                            <a:srgbClr val="00B050"/>
                          </a:solidFill>
                          <a:effectLst/>
                          <a:latin typeface="Times New Roman" panose="02020603050405020304" pitchFamily="18" charset="0"/>
                          <a:cs typeface="Times New Roman" panose="02020603050405020304" pitchFamily="18" charset="0"/>
                        </a:rPr>
                        <a:t>Médée</a:t>
                      </a:r>
                      <a:endParaRPr lang="fr-FR" sz="1600" i="1"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solidFill>
                            <a:srgbClr val="00B050"/>
                          </a:solidFill>
                          <a:effectLst/>
                          <a:latin typeface="Times New Roman" panose="02020603050405020304" pitchFamily="18" charset="0"/>
                          <a:cs typeface="Times New Roman" panose="02020603050405020304" pitchFamily="18" charset="0"/>
                        </a:rPr>
                        <a:t>1,22</a:t>
                      </a:r>
                      <a:endParaRPr lang="fr-FR" sz="1600" kern="10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latin typeface="Times New Roman" panose="02020603050405020304" pitchFamily="18" charset="0"/>
                          <a:cs typeface="Times New Roman" panose="02020603050405020304" pitchFamily="18" charset="0"/>
                        </a:rPr>
                        <a:t>1,59</a:t>
                      </a:r>
                      <a:endParaRPr lang="fr-FR" sz="1600"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34514804"/>
                  </a:ext>
                </a:extLst>
              </a:tr>
              <a:tr h="374102">
                <a:tc>
                  <a:txBody>
                    <a:bodyPr/>
                    <a:lstStyle/>
                    <a:p>
                      <a:pPr algn="ctr"/>
                      <a:r>
                        <a:rPr lang="fr-FR" sz="1600" i="1" kern="100" dirty="0">
                          <a:solidFill>
                            <a:srgbClr val="00B050"/>
                          </a:solidFill>
                          <a:effectLst/>
                          <a:latin typeface="Times New Roman" panose="02020603050405020304" pitchFamily="18" charset="0"/>
                          <a:cs typeface="Times New Roman" panose="02020603050405020304" pitchFamily="18" charset="0"/>
                        </a:rPr>
                        <a:t>Horace</a:t>
                      </a:r>
                      <a:endParaRPr lang="fr-FR" sz="1600" i="1"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solidFill>
                            <a:srgbClr val="00B050"/>
                          </a:solidFill>
                          <a:effectLst/>
                          <a:latin typeface="Times New Roman" panose="02020603050405020304" pitchFamily="18" charset="0"/>
                          <a:cs typeface="Times New Roman" panose="02020603050405020304" pitchFamily="18" charset="0"/>
                        </a:rPr>
                        <a:t>1,1</a:t>
                      </a:r>
                      <a:endParaRPr lang="fr-FR" sz="1600" kern="10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latin typeface="Times New Roman" panose="02020603050405020304" pitchFamily="18" charset="0"/>
                          <a:cs typeface="Times New Roman" panose="02020603050405020304" pitchFamily="18" charset="0"/>
                        </a:rPr>
                        <a:t>1,79</a:t>
                      </a:r>
                      <a:endParaRPr lang="fr-FR" sz="1600"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08280638"/>
                  </a:ext>
                </a:extLst>
              </a:tr>
              <a:tr h="374102">
                <a:tc>
                  <a:txBody>
                    <a:bodyPr/>
                    <a:lstStyle/>
                    <a:p>
                      <a:pPr algn="ctr"/>
                      <a:r>
                        <a:rPr lang="fr-FR" sz="1600" i="1" kern="100" dirty="0">
                          <a:solidFill>
                            <a:srgbClr val="00B050"/>
                          </a:solidFill>
                          <a:effectLst/>
                          <a:latin typeface="Times New Roman" panose="02020603050405020304" pitchFamily="18" charset="0"/>
                          <a:cs typeface="Times New Roman" panose="02020603050405020304" pitchFamily="18" charset="0"/>
                        </a:rPr>
                        <a:t>Cinna</a:t>
                      </a:r>
                      <a:endParaRPr lang="fr-FR" sz="1600" i="1"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solidFill>
                            <a:srgbClr val="00B050"/>
                          </a:solidFill>
                          <a:effectLst/>
                          <a:latin typeface="Times New Roman" panose="02020603050405020304" pitchFamily="18" charset="0"/>
                          <a:cs typeface="Times New Roman" panose="02020603050405020304" pitchFamily="18" charset="0"/>
                        </a:rPr>
                        <a:t>1,51</a:t>
                      </a:r>
                      <a:endParaRPr lang="fr-FR" sz="1600" kern="10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latin typeface="Times New Roman" panose="02020603050405020304" pitchFamily="18" charset="0"/>
                          <a:cs typeface="Times New Roman" panose="02020603050405020304" pitchFamily="18" charset="0"/>
                        </a:rPr>
                        <a:t>2,36</a:t>
                      </a:r>
                      <a:endParaRPr lang="fr-FR" sz="1600"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40644919"/>
                  </a:ext>
                </a:extLst>
              </a:tr>
              <a:tr h="374102">
                <a:tc>
                  <a:txBody>
                    <a:bodyPr/>
                    <a:lstStyle/>
                    <a:p>
                      <a:pPr algn="ctr"/>
                      <a:r>
                        <a:rPr lang="fr-FR" sz="1600" i="1" kern="100" dirty="0">
                          <a:solidFill>
                            <a:srgbClr val="00B050"/>
                          </a:solidFill>
                          <a:effectLst/>
                          <a:latin typeface="Times New Roman" panose="02020603050405020304" pitchFamily="18" charset="0"/>
                          <a:cs typeface="Times New Roman" panose="02020603050405020304" pitchFamily="18" charset="0"/>
                        </a:rPr>
                        <a:t>Polyeucte</a:t>
                      </a:r>
                      <a:endParaRPr lang="fr-FR" sz="1600" i="1"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solidFill>
                            <a:srgbClr val="00B050"/>
                          </a:solidFill>
                          <a:effectLst/>
                          <a:latin typeface="Times New Roman" panose="02020603050405020304" pitchFamily="18" charset="0"/>
                          <a:cs typeface="Times New Roman" panose="02020603050405020304" pitchFamily="18" charset="0"/>
                        </a:rPr>
                        <a:t>3,74</a:t>
                      </a:r>
                      <a:endParaRPr lang="fr-FR" sz="1600" kern="10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latin typeface="Times New Roman" panose="02020603050405020304" pitchFamily="18" charset="0"/>
                          <a:cs typeface="Times New Roman" panose="02020603050405020304" pitchFamily="18" charset="0"/>
                        </a:rPr>
                        <a:t>4,41</a:t>
                      </a:r>
                      <a:endParaRPr lang="fr-FR" sz="1600"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2888565"/>
                  </a:ext>
                </a:extLst>
              </a:tr>
              <a:tr h="374102">
                <a:tc>
                  <a:txBody>
                    <a:bodyPr/>
                    <a:lstStyle/>
                    <a:p>
                      <a:pPr algn="ctr"/>
                      <a:r>
                        <a:rPr lang="fr-FR" sz="1600" i="1" kern="100" dirty="0">
                          <a:solidFill>
                            <a:srgbClr val="00B050"/>
                          </a:solidFill>
                          <a:effectLst/>
                          <a:latin typeface="Times New Roman" panose="02020603050405020304" pitchFamily="18" charset="0"/>
                          <a:cs typeface="Times New Roman" panose="02020603050405020304" pitchFamily="18" charset="0"/>
                        </a:rPr>
                        <a:t>La Mort de Pompée</a:t>
                      </a:r>
                      <a:endParaRPr lang="fr-FR" sz="1600" i="1"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solidFill>
                            <a:srgbClr val="00B050"/>
                          </a:solidFill>
                          <a:effectLst/>
                          <a:latin typeface="Times New Roman" panose="02020603050405020304" pitchFamily="18" charset="0"/>
                          <a:cs typeface="Times New Roman" panose="02020603050405020304" pitchFamily="18" charset="0"/>
                        </a:rPr>
                        <a:t>0,88</a:t>
                      </a:r>
                      <a:endParaRPr lang="fr-FR" sz="1600" kern="10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latin typeface="Times New Roman" panose="02020603050405020304" pitchFamily="18" charset="0"/>
                          <a:cs typeface="Times New Roman" panose="02020603050405020304" pitchFamily="18" charset="0"/>
                        </a:rPr>
                        <a:t>2,98</a:t>
                      </a:r>
                      <a:endParaRPr lang="fr-FR" sz="1600" kern="100"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16312982"/>
                  </a:ext>
                </a:extLst>
              </a:tr>
              <a:tr h="374102">
                <a:tc>
                  <a:txBody>
                    <a:bodyPr/>
                    <a:lstStyle/>
                    <a:p>
                      <a:pPr algn="ctr"/>
                      <a:r>
                        <a:rPr lang="fr-FR" sz="1600" i="1" kern="100" dirty="0">
                          <a:effectLst/>
                          <a:latin typeface="Times New Roman" panose="02020603050405020304" pitchFamily="18" charset="0"/>
                          <a:cs typeface="Times New Roman" panose="02020603050405020304" pitchFamily="18" charset="0"/>
                        </a:rPr>
                        <a:t>Le Menteur</a:t>
                      </a:r>
                      <a:endParaRPr lang="fr-FR" sz="1600" i="1"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effectLst/>
                          <a:latin typeface="Times New Roman" panose="02020603050405020304" pitchFamily="18" charset="0"/>
                          <a:cs typeface="Times New Roman" panose="02020603050405020304" pitchFamily="18" charset="0"/>
                        </a:rPr>
                        <a:t>7,09</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effectLst/>
                          <a:latin typeface="Times New Roman" panose="02020603050405020304" pitchFamily="18" charset="0"/>
                          <a:cs typeface="Times New Roman" panose="02020603050405020304" pitchFamily="18" charset="0"/>
                        </a:rPr>
                        <a:t>8,3</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7088791"/>
                  </a:ext>
                </a:extLst>
              </a:tr>
              <a:tr h="374102">
                <a:tc>
                  <a:txBody>
                    <a:bodyPr/>
                    <a:lstStyle/>
                    <a:p>
                      <a:pPr algn="ctr"/>
                      <a:r>
                        <a:rPr lang="fr-FR" sz="1600" i="1" kern="100" dirty="0">
                          <a:effectLst/>
                          <a:latin typeface="Times New Roman" panose="02020603050405020304" pitchFamily="18" charset="0"/>
                          <a:cs typeface="Times New Roman" panose="02020603050405020304" pitchFamily="18" charset="0"/>
                        </a:rPr>
                        <a:t>La Suite du Menteur</a:t>
                      </a:r>
                      <a:endParaRPr lang="fr-FR" sz="1600" i="1"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a:effectLst/>
                          <a:latin typeface="Times New Roman" panose="02020603050405020304" pitchFamily="18" charset="0"/>
                          <a:cs typeface="Times New Roman" panose="02020603050405020304" pitchFamily="18" charset="0"/>
                        </a:rPr>
                        <a:t>7,72</a:t>
                      </a:r>
                      <a:endParaRPr lang="fr-FR" sz="16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latin typeface="Times New Roman" panose="02020603050405020304" pitchFamily="18" charset="0"/>
                          <a:cs typeface="Times New Roman" panose="02020603050405020304" pitchFamily="18" charset="0"/>
                        </a:rPr>
                        <a:t>7,19</a:t>
                      </a:r>
                      <a:endParaRPr lang="fr-FR" sz="1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83054586"/>
                  </a:ext>
                </a:extLst>
              </a:tr>
            </a:tbl>
          </a:graphicData>
        </a:graphic>
      </p:graphicFrame>
    </p:spTree>
    <p:extLst>
      <p:ext uri="{BB962C8B-B14F-4D97-AF65-F5344CB8AC3E}">
        <p14:creationId xmlns:p14="http://schemas.microsoft.com/office/powerpoint/2010/main" val="2078728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29B8E2E-B947-E10B-19FA-D8D4CFA40C72}"/>
              </a:ext>
            </a:extLst>
          </p:cNvPr>
          <p:cNvSpPr txBox="1"/>
          <p:nvPr/>
        </p:nvSpPr>
        <p:spPr>
          <a:xfrm>
            <a:off x="1205497" y="579053"/>
            <a:ext cx="11105322" cy="6555641"/>
          </a:xfrm>
          <a:prstGeom prst="rect">
            <a:avLst/>
          </a:prstGeom>
          <a:noFill/>
        </p:spPr>
        <p:txBody>
          <a:bodyPr wrap="square">
            <a:spAutoFit/>
          </a:bodyPr>
          <a:lstStyle/>
          <a:p>
            <a:r>
              <a:rPr lang="fr-FR" sz="1400" b="1" kern="100" dirty="0" err="1">
                <a:effectLst/>
                <a:latin typeface="Calibri" panose="020F0502020204030204" pitchFamily="34" charset="0"/>
                <a:ea typeface="Calibri" panose="020F0502020204030204" pitchFamily="34" charset="0"/>
                <a:cs typeface="Times New Roman" panose="02020603050405020304" pitchFamily="18" charset="0"/>
              </a:rPr>
              <a:t>Antilabè</a:t>
            </a:r>
            <a:r>
              <a:rPr lang="fr-FR" sz="1400" b="1" kern="100" dirty="0">
                <a:latin typeface="Calibri" panose="020F0502020204030204" pitchFamily="34" charset="0"/>
                <a:ea typeface="Calibri" panose="020F0502020204030204" pitchFamily="34" charset="0"/>
                <a:cs typeface="Times New Roman" panose="02020603050405020304" pitchFamily="18" charset="0"/>
              </a:rPr>
              <a:t> isolé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Dorante - </a:t>
            </a:r>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Tu ne dis mot, </a:t>
            </a:r>
            <a:r>
              <a:rPr lang="fr-FR" sz="1400" b="1" kern="100" dirty="0" err="1">
                <a:effectLst/>
                <a:latin typeface="Calibri" panose="020F0502020204030204" pitchFamily="34" charset="0"/>
                <a:ea typeface="Calibri" panose="020F0502020204030204" pitchFamily="34" charset="0"/>
                <a:cs typeface="Times New Roman" panose="02020603050405020304" pitchFamily="18" charset="0"/>
              </a:rPr>
              <a:t>Cliton</a:t>
            </a:r>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kern="100" dirty="0" err="1">
                <a:effectLst/>
                <a:latin typeface="Calibri" panose="020F0502020204030204" pitchFamily="34" charset="0"/>
                <a:ea typeface="Calibri" panose="020F0502020204030204" pitchFamily="34" charset="0"/>
                <a:cs typeface="Times New Roman" panose="02020603050405020304" pitchFamily="18" charset="0"/>
              </a:rPr>
              <a:t>Cliton</a:t>
            </a:r>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a:t>
            </a:r>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	            Elle est belle, ou je meure ! </a:t>
            </a:r>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v. 1146.</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fr-FR" sz="1400" b="1" kern="100" dirty="0" err="1">
                <a:effectLst/>
                <a:latin typeface="Calibri" panose="020F0502020204030204" pitchFamily="34" charset="0"/>
                <a:ea typeface="Calibri" panose="020F0502020204030204" pitchFamily="34" charset="0"/>
                <a:cs typeface="Times New Roman" panose="02020603050405020304" pitchFamily="18" charset="0"/>
              </a:rPr>
              <a:t>Antilabè</a:t>
            </a:r>
            <a:r>
              <a:rPr lang="fr-FR" sz="1400" b="1" kern="100" dirty="0">
                <a:latin typeface="Calibri" panose="020F0502020204030204" pitchFamily="34" charset="0"/>
                <a:ea typeface="Calibri" panose="020F0502020204030204" pitchFamily="34" charset="0"/>
                <a:cs typeface="Times New Roman" panose="02020603050405020304" pitchFamily="18" charset="0"/>
              </a:rPr>
              <a:t> dont le début est isolé (- contre-rejet)</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Dorante - </a:t>
            </a:r>
            <a:r>
              <a:rPr lang="fr-FR" sz="1400" b="1"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Elle te semble belle ?</a:t>
            </a:r>
            <a:endParaRPr lang="fr-FR" sz="14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kern="100" dirty="0" err="1">
                <a:effectLst/>
                <a:latin typeface="Calibri" panose="020F0502020204030204" pitchFamily="34" charset="0"/>
                <a:ea typeface="Calibri" panose="020F0502020204030204" pitchFamily="34" charset="0"/>
                <a:cs typeface="Times New Roman" panose="02020603050405020304" pitchFamily="18" charset="0"/>
              </a:rPr>
              <a:t>Cliton</a:t>
            </a:r>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a:t>
            </a:r>
            <a:r>
              <a:rPr lang="fr-FR" sz="1400" kern="100" dirty="0">
                <a:latin typeface="Calibri" panose="020F0502020204030204" pitchFamily="34" charset="0"/>
                <a:ea typeface="Calibri" panose="020F0502020204030204" pitchFamily="34" charset="0"/>
                <a:cs typeface="Times New Roman" panose="02020603050405020304" pitchFamily="18" charset="0"/>
              </a:rPr>
              <a:t>              </a:t>
            </a:r>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Et si parfaitement </a:t>
            </a:r>
            <a:endParaRPr lang="fr-FR" sz="1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Que j’en suis même encor dans le ravissement.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Encor dans mon esprit je la vois et l’admire,</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Et je n’ai su depuis trouver le mot à dire » </a:t>
            </a:r>
            <a:r>
              <a:rPr lang="fr-FR" sz="1400" i="1" kern="100" dirty="0">
                <a:effectLst/>
                <a:latin typeface="Calibri" panose="020F0502020204030204" pitchFamily="34" charset="0"/>
                <a:ea typeface="Calibri" panose="020F0502020204030204" pitchFamily="34" charset="0"/>
                <a:cs typeface="Times New Roman" panose="02020603050405020304" pitchFamily="18" charset="0"/>
              </a:rPr>
              <a:t>La Suite du Menteur</a:t>
            </a:r>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v. 1147-1150.</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fr-FR" sz="1400" b="1" kern="100" dirty="0" err="1">
                <a:effectLst/>
                <a:latin typeface="Calibri" panose="020F0502020204030204" pitchFamily="34" charset="0"/>
                <a:ea typeface="Calibri" panose="020F0502020204030204" pitchFamily="34" charset="0"/>
                <a:cs typeface="Times New Roman" panose="02020603050405020304" pitchFamily="18" charset="0"/>
              </a:rPr>
              <a:t>Antilabè</a:t>
            </a:r>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b="1" kern="100" dirty="0">
                <a:latin typeface="Calibri" panose="020F0502020204030204" pitchFamily="34" charset="0"/>
                <a:ea typeface="Calibri" panose="020F0502020204030204" pitchFamily="34" charset="0"/>
                <a:cs typeface="Times New Roman" panose="02020603050405020304" pitchFamily="18" charset="0"/>
              </a:rPr>
              <a:t>dont la fin est isolée (-rejet)</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kern="100" dirty="0" err="1">
                <a:effectLst/>
                <a:latin typeface="Calibri" panose="020F0502020204030204" pitchFamily="34" charset="0"/>
                <a:ea typeface="Calibri" panose="020F0502020204030204" pitchFamily="34" charset="0"/>
                <a:cs typeface="Times New Roman" panose="02020603050405020304" pitchFamily="18" charset="0"/>
              </a:rPr>
              <a:t>Cliton</a:t>
            </a:r>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Cette métamorphose est de vos coups de maître.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Je n’en parlerai plus, Monsieur, que cette fois,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Mais en un demi-jour comptez déjà pour trois.</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Un coupable honnête homme, un portrait, une dame,</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A son premier métier rendent soudain votre âme,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Et vous savez mentir par générosité,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Par adresse d’amour et par nécessité.</a:t>
            </a:r>
          </a:p>
          <a:p>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Quelle conversion !</a:t>
            </a:r>
            <a:endParaRPr lang="fr-FR" sz="1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Dorante - 		</a:t>
            </a:r>
            <a:r>
              <a:rPr lang="fr-FR" sz="1400" b="1"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Tu fais bien le sévère</a:t>
            </a:r>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v. 1162-1169.</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b="1" kern="100" dirty="0" err="1">
                <a:effectLst/>
                <a:latin typeface="Calibri" panose="020F0502020204030204" pitchFamily="34" charset="0"/>
                <a:ea typeface="Calibri" panose="020F0502020204030204" pitchFamily="34" charset="0"/>
                <a:cs typeface="Times New Roman" panose="02020603050405020304" pitchFamily="18" charset="0"/>
              </a:rPr>
              <a:t>Antilabè</a:t>
            </a:r>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400" b="1" kern="100" dirty="0">
                <a:latin typeface="Calibri" panose="020F0502020204030204" pitchFamily="34" charset="0"/>
                <a:ea typeface="Calibri" panose="020F0502020204030204" pitchFamily="34" charset="0"/>
                <a:cs typeface="Times New Roman" panose="02020603050405020304" pitchFamily="18" charset="0"/>
              </a:rPr>
              <a:t>non isolé (-enjambement)</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a:t>
            </a:r>
            <a:r>
              <a:rPr lang="fr-FR" sz="1400" kern="100" dirty="0" err="1">
                <a:effectLst/>
                <a:latin typeface="Calibri" panose="020F0502020204030204" pitchFamily="34" charset="0"/>
                <a:ea typeface="Calibri" panose="020F0502020204030204" pitchFamily="34" charset="0"/>
                <a:cs typeface="Times New Roman" panose="02020603050405020304" pitchFamily="18" charset="0"/>
              </a:rPr>
              <a:t>Cliton</a:t>
            </a:r>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 Non, non, à l’avenir je fais vœu de m’en taire,</a:t>
            </a:r>
          </a:p>
          <a:p>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	J’aurais trop à compter.</a:t>
            </a:r>
            <a:endParaRPr lang="fr-FR" sz="1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Dorante – 			</a:t>
            </a:r>
            <a:r>
              <a:rPr lang="fr-FR" sz="1400" b="1" kern="100" dirty="0">
                <a:effectLst/>
                <a:latin typeface="Calibri" panose="020F0502020204030204" pitchFamily="34" charset="0"/>
                <a:ea typeface="Calibri" panose="020F0502020204030204" pitchFamily="34" charset="0"/>
                <a:cs typeface="Times New Roman" panose="02020603050405020304" pitchFamily="18" charset="0"/>
              </a:rPr>
              <a:t>Conserver un secret, </a:t>
            </a:r>
            <a:endParaRPr lang="fr-FR" sz="1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Ce n’est pas tant mentir qu’être amoureux discret : </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L’honneur d’une maîtresse aisément y dispose. » v. 1170-1173</a:t>
            </a:r>
          </a:p>
          <a:p>
            <a:r>
              <a:rPr lang="fr-FR" sz="14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 name="ZoneTexte 1">
            <a:extLst>
              <a:ext uri="{FF2B5EF4-FFF2-40B4-BE49-F238E27FC236}">
                <a16:creationId xmlns:a16="http://schemas.microsoft.com/office/drawing/2014/main" id="{CA3A97D2-C34B-933B-B60D-281A2E51473B}"/>
              </a:ext>
            </a:extLst>
          </p:cNvPr>
          <p:cNvSpPr txBox="1"/>
          <p:nvPr/>
        </p:nvSpPr>
        <p:spPr>
          <a:xfrm>
            <a:off x="366792" y="131901"/>
            <a:ext cx="10910808" cy="646331"/>
          </a:xfrm>
          <a:prstGeom prst="rect">
            <a:avLst/>
          </a:prstGeom>
          <a:noFill/>
        </p:spPr>
        <p:txBody>
          <a:bodyPr wrap="square" rtlCol="0">
            <a:spAutoFit/>
          </a:bodyPr>
          <a:lstStyle/>
          <a:p>
            <a:r>
              <a:rPr lang="fr-FR" b="1" dirty="0">
                <a:latin typeface="Times New Roman" panose="02020603050405020304" pitchFamily="18" charset="0"/>
                <a:cs typeface="Times New Roman" panose="02020603050405020304" pitchFamily="18" charset="0"/>
              </a:rPr>
              <a:t>LE MORCELLEMENT VU DE L’EXTERIEUR : </a:t>
            </a:r>
            <a:r>
              <a:rPr lang="fr-FR" dirty="0">
                <a:latin typeface="Times New Roman" panose="02020603050405020304" pitchFamily="18" charset="0"/>
                <a:cs typeface="Times New Roman" panose="02020603050405020304" pitchFamily="18" charset="0"/>
              </a:rPr>
              <a:t>L’insertion des vers fragmentés dans le dialogue</a:t>
            </a:r>
            <a:endParaRPr lang="fr-FR" dirty="0">
              <a:highlight>
                <a:srgbClr val="FFFF00"/>
              </a:highlight>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019807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5C4CF56-B468-39DB-FC6A-D70D884B99CE}"/>
              </a:ext>
            </a:extLst>
          </p:cNvPr>
          <p:cNvSpPr txBox="1"/>
          <p:nvPr/>
        </p:nvSpPr>
        <p:spPr>
          <a:xfrm>
            <a:off x="1851353" y="2525039"/>
            <a:ext cx="9144000" cy="646331"/>
          </a:xfrm>
          <a:prstGeom prst="rect">
            <a:avLst/>
          </a:prstGeom>
          <a:noFill/>
        </p:spPr>
        <p:txBody>
          <a:bodyPr wrap="square" rtlCol="0">
            <a:spAutoFit/>
          </a:bodyPr>
          <a:lstStyle/>
          <a:p>
            <a:r>
              <a:rPr lang="fr-FR" sz="3600" dirty="0">
                <a:latin typeface="Times New Roman" panose="02020603050405020304" pitchFamily="18" charset="0"/>
                <a:cs typeface="Times New Roman" panose="02020603050405020304" pitchFamily="18" charset="0"/>
              </a:rPr>
              <a:t>PRAGMATIQUE DU VERS FRAGMENTÉ</a:t>
            </a:r>
          </a:p>
        </p:txBody>
      </p:sp>
      <p:sp>
        <p:nvSpPr>
          <p:cNvPr id="3" name="ZoneTexte 2">
            <a:extLst>
              <a:ext uri="{FF2B5EF4-FFF2-40B4-BE49-F238E27FC236}">
                <a16:creationId xmlns:a16="http://schemas.microsoft.com/office/drawing/2014/main" id="{E8807F91-2E9B-B0E5-D3E4-1747E48BCCE7}"/>
              </a:ext>
            </a:extLst>
          </p:cNvPr>
          <p:cNvSpPr txBox="1"/>
          <p:nvPr/>
        </p:nvSpPr>
        <p:spPr>
          <a:xfrm>
            <a:off x="2143596" y="4435273"/>
            <a:ext cx="3743332" cy="369332"/>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Le traitement de la tension dramatique</a:t>
            </a:r>
          </a:p>
        </p:txBody>
      </p:sp>
      <p:sp>
        <p:nvSpPr>
          <p:cNvPr id="4" name="ZoneTexte 3">
            <a:extLst>
              <a:ext uri="{FF2B5EF4-FFF2-40B4-BE49-F238E27FC236}">
                <a16:creationId xmlns:a16="http://schemas.microsoft.com/office/drawing/2014/main" id="{D70A0650-8F1F-B606-484A-CD87B11117DD}"/>
              </a:ext>
            </a:extLst>
          </p:cNvPr>
          <p:cNvSpPr txBox="1"/>
          <p:nvPr/>
        </p:nvSpPr>
        <p:spPr>
          <a:xfrm>
            <a:off x="2143596" y="3686630"/>
            <a:ext cx="2371162" cy="369332"/>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La recherche du naturel</a:t>
            </a:r>
          </a:p>
        </p:txBody>
      </p:sp>
      <p:sp>
        <p:nvSpPr>
          <p:cNvPr id="5" name="ZoneTexte 4">
            <a:extLst>
              <a:ext uri="{FF2B5EF4-FFF2-40B4-BE49-F238E27FC236}">
                <a16:creationId xmlns:a16="http://schemas.microsoft.com/office/drawing/2014/main" id="{90C65AFD-9D10-4EE1-9B93-5ADD74A94C70}"/>
              </a:ext>
            </a:extLst>
          </p:cNvPr>
          <p:cNvSpPr txBox="1"/>
          <p:nvPr/>
        </p:nvSpPr>
        <p:spPr>
          <a:xfrm>
            <a:off x="2143596" y="5135199"/>
            <a:ext cx="6190797" cy="369332"/>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L’étonnement au principe de la topicalisation et de l’aphorisation</a:t>
            </a:r>
          </a:p>
        </p:txBody>
      </p:sp>
    </p:spTree>
    <p:extLst>
      <p:ext uri="{BB962C8B-B14F-4D97-AF65-F5344CB8AC3E}">
        <p14:creationId xmlns:p14="http://schemas.microsoft.com/office/powerpoint/2010/main" val="1402387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E6C51AD8-12AD-F0B8-DC7E-50E2B081FE74}"/>
              </a:ext>
            </a:extLst>
          </p:cNvPr>
          <p:cNvSpPr txBox="1"/>
          <p:nvPr/>
        </p:nvSpPr>
        <p:spPr>
          <a:xfrm>
            <a:off x="1505526" y="2429164"/>
            <a:ext cx="7379855" cy="2031325"/>
          </a:xfrm>
          <a:prstGeom prst="rect">
            <a:avLst/>
          </a:prstGeom>
          <a:noFill/>
        </p:spPr>
        <p:txBody>
          <a:bodyPr wrap="square" rtlCol="0">
            <a:spAutoFit/>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Chimène -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Va, je ne te hais point</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i="1" dirty="0">
                <a:effectLst/>
                <a:latin typeface="Calibri" panose="020F0502020204030204" pitchFamily="34" charset="0"/>
                <a:ea typeface="Calibri" panose="020F0502020204030204" pitchFamily="34" charset="0"/>
                <a:cs typeface="Times New Roman" panose="02020603050405020304" pitchFamily="18" charset="0"/>
              </a:rPr>
              <a:t>Le Cid</a:t>
            </a:r>
            <a:r>
              <a:rPr lang="fr-FR" sz="1800" dirty="0">
                <a:effectLst/>
                <a:latin typeface="Calibri" panose="020F0502020204030204" pitchFamily="34" charset="0"/>
                <a:ea typeface="Calibri" panose="020F0502020204030204" pitchFamily="34" charset="0"/>
                <a:cs typeface="Times New Roman" panose="02020603050405020304" pitchFamily="18" charset="0"/>
              </a:rPr>
              <a:t>, v. 963) </a:t>
            </a:r>
            <a:endParaRPr lang="fr-FR" sz="1800" dirty="0">
              <a:latin typeface="Calibri" panose="020F0502020204030204" pitchFamily="34" charset="0"/>
              <a:ea typeface="Calibri" panose="020F0502020204030204" pitchFamily="34" charset="0"/>
              <a:cs typeface="Times New Roman" panose="02020603050405020304" pitchFamily="18" charset="0"/>
            </a:endParaRPr>
          </a:p>
          <a:p>
            <a:endParaRPr lang="fr-FR" dirty="0"/>
          </a:p>
          <a:p>
            <a:endParaRPr lang="fr-FR" dirty="0"/>
          </a:p>
          <a:p>
            <a:endParaRPr lang="fr-FR" dirty="0"/>
          </a:p>
          <a:p>
            <a:endParaRPr lang="fr-FR" dirty="0"/>
          </a:p>
          <a:p>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dirty="0">
                <a:effectLst/>
                <a:latin typeface="Calibri" panose="020F0502020204030204" pitchFamily="34" charset="0"/>
                <a:ea typeface="Calibri" panose="020F0502020204030204" pitchFamily="34" charset="0"/>
                <a:cs typeface="Times New Roman" panose="02020603050405020304" pitchFamily="18" charset="0"/>
              </a:rPr>
              <a:t>Le vieil Horace -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Qu’il mourût  	</a:t>
            </a:r>
            <a:r>
              <a:rPr lang="fr-FR" sz="1800" dirty="0">
                <a:effectLst/>
                <a:latin typeface="Calibri" panose="020F0502020204030204" pitchFamily="34" charset="0"/>
                <a:ea typeface="Calibri" panose="020F0502020204030204" pitchFamily="34" charset="0"/>
                <a:cs typeface="Times New Roman" panose="02020603050405020304" pitchFamily="18" charset="0"/>
              </a:rPr>
              <a:t>(</a:t>
            </a:r>
            <a:r>
              <a:rPr lang="fr-FR" sz="1800" i="1" dirty="0">
                <a:effectLst/>
                <a:latin typeface="Calibri" panose="020F0502020204030204" pitchFamily="34" charset="0"/>
                <a:ea typeface="Calibri" panose="020F0502020204030204" pitchFamily="34" charset="0"/>
                <a:cs typeface="Times New Roman" panose="02020603050405020304" pitchFamily="18" charset="0"/>
              </a:rPr>
              <a:t>Horace</a:t>
            </a:r>
            <a:r>
              <a:rPr lang="fr-FR" sz="1800" dirty="0">
                <a:effectLst/>
                <a:latin typeface="Calibri" panose="020F0502020204030204" pitchFamily="34" charset="0"/>
                <a:ea typeface="Calibri" panose="020F0502020204030204" pitchFamily="34" charset="0"/>
                <a:cs typeface="Times New Roman" panose="02020603050405020304" pitchFamily="18" charset="0"/>
              </a:rPr>
              <a:t>, v. 1021)</a:t>
            </a:r>
            <a:endParaRPr lang="fr-FR"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ZoneTexte 7">
            <a:extLst>
              <a:ext uri="{FF2B5EF4-FFF2-40B4-BE49-F238E27FC236}">
                <a16:creationId xmlns:a16="http://schemas.microsoft.com/office/drawing/2014/main" id="{3A59FDE7-EB4B-35C5-4871-C3E5AAA4011D}"/>
              </a:ext>
            </a:extLst>
          </p:cNvPr>
          <p:cNvSpPr txBox="1"/>
          <p:nvPr/>
        </p:nvSpPr>
        <p:spPr>
          <a:xfrm>
            <a:off x="2872509" y="886692"/>
            <a:ext cx="4777270" cy="523220"/>
          </a:xfrm>
          <a:prstGeom prst="rect">
            <a:avLst/>
          </a:prstGeom>
          <a:noFill/>
        </p:spPr>
        <p:txBody>
          <a:bodyPr wrap="none" rtlCol="0">
            <a:spAutoFit/>
          </a:bodyPr>
          <a:lstStyle/>
          <a:p>
            <a:r>
              <a:rPr lang="fr-FR" sz="2800" dirty="0"/>
              <a:t>Des vers célèbres de Corneille…</a:t>
            </a:r>
          </a:p>
        </p:txBody>
      </p:sp>
    </p:spTree>
    <p:extLst>
      <p:ext uri="{BB962C8B-B14F-4D97-AF65-F5344CB8AC3E}">
        <p14:creationId xmlns:p14="http://schemas.microsoft.com/office/powerpoint/2010/main" val="3041604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CE4405B-A59E-E76A-2AA3-F3992B8A0968}"/>
              </a:ext>
            </a:extLst>
          </p:cNvPr>
          <p:cNvSpPr txBox="1"/>
          <p:nvPr/>
        </p:nvSpPr>
        <p:spPr>
          <a:xfrm>
            <a:off x="976174" y="382496"/>
            <a:ext cx="4057842" cy="369332"/>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La recherche du naturel : les vers-pivot</a:t>
            </a:r>
          </a:p>
        </p:txBody>
      </p:sp>
      <p:sp>
        <p:nvSpPr>
          <p:cNvPr id="6" name="ZoneTexte 5">
            <a:extLst>
              <a:ext uri="{FF2B5EF4-FFF2-40B4-BE49-F238E27FC236}">
                <a16:creationId xmlns:a16="http://schemas.microsoft.com/office/drawing/2014/main" id="{0111ADD2-1851-E4F3-AA99-97308596FC3C}"/>
              </a:ext>
            </a:extLst>
          </p:cNvPr>
          <p:cNvSpPr txBox="1"/>
          <p:nvPr/>
        </p:nvSpPr>
        <p:spPr>
          <a:xfrm>
            <a:off x="976174" y="1197951"/>
            <a:ext cx="8184676" cy="923330"/>
          </a:xfrm>
          <a:prstGeom prst="rect">
            <a:avLst/>
          </a:prstGeom>
          <a:noFill/>
        </p:spPr>
        <p:txBody>
          <a:bodyPr wrap="none" rtlCol="0">
            <a:spAutoFit/>
          </a:bodyPr>
          <a:lstStyle/>
          <a:p>
            <a:r>
              <a:rPr lang="fr-FR" sz="1800" dirty="0">
                <a:effectLst/>
                <a:latin typeface="Times New Roman" panose="02020603050405020304" pitchFamily="18" charset="0"/>
                <a:ea typeface="Calibri" panose="020F0502020204030204" pitchFamily="34" charset="0"/>
              </a:rPr>
              <a:t>Dorante - Mais Sabine survient. </a:t>
            </a:r>
          </a:p>
          <a:p>
            <a:r>
              <a:rPr lang="fr-FR" sz="1800" dirty="0">
                <a:effectLst/>
                <a:latin typeface="Times New Roman" panose="02020603050405020304" pitchFamily="18" charset="0"/>
                <a:ea typeface="Calibri" panose="020F0502020204030204" pitchFamily="34" charset="0"/>
              </a:rPr>
              <a:t>			</a:t>
            </a:r>
            <a:r>
              <a:rPr lang="fr-FR" sz="1800" b="1" dirty="0">
                <a:effectLst/>
                <a:latin typeface="Times New Roman" panose="02020603050405020304" pitchFamily="18" charset="0"/>
                <a:ea typeface="Calibri" panose="020F0502020204030204" pitchFamily="34" charset="0"/>
              </a:rPr>
              <a:t>[Acte V] Scène 5</a:t>
            </a:r>
          </a:p>
          <a:p>
            <a:r>
              <a:rPr lang="fr-FR" sz="1800" dirty="0">
                <a:effectLst/>
                <a:latin typeface="Times New Roman" panose="02020603050405020304" pitchFamily="18" charset="0"/>
                <a:ea typeface="Calibri" panose="020F0502020204030204" pitchFamily="34" charset="0"/>
              </a:rPr>
              <a:t>Dorante - 				Qu’as-tu fait de ma lettre » (v. 1641)</a:t>
            </a:r>
            <a:endParaRPr lang="fr-FR" dirty="0"/>
          </a:p>
        </p:txBody>
      </p:sp>
      <p:sp>
        <p:nvSpPr>
          <p:cNvPr id="4" name="ZoneTexte 3">
            <a:extLst>
              <a:ext uri="{FF2B5EF4-FFF2-40B4-BE49-F238E27FC236}">
                <a16:creationId xmlns:a16="http://schemas.microsoft.com/office/drawing/2014/main" id="{4D5375B0-75F8-02A9-0F9B-58C5754DA689}"/>
              </a:ext>
            </a:extLst>
          </p:cNvPr>
          <p:cNvSpPr txBox="1"/>
          <p:nvPr/>
        </p:nvSpPr>
        <p:spPr>
          <a:xfrm>
            <a:off x="976174" y="3551923"/>
            <a:ext cx="7973080" cy="923330"/>
          </a:xfrm>
          <a:prstGeom prst="rect">
            <a:avLst/>
          </a:prstGeom>
          <a:noFill/>
        </p:spPr>
        <p:txBody>
          <a:bodyPr wrap="none" rtlCol="0">
            <a:spAutoFit/>
          </a:bodyPr>
          <a:lstStyle/>
          <a:p>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 […] Mais la fenêtre s’ouvre, approchons. </a:t>
            </a:r>
          </a:p>
          <a:p>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1" kern="100" dirty="0">
                <a:effectLst/>
                <a:latin typeface="Times New Roman" panose="02020603050405020304" pitchFamily="18" charset="0"/>
                <a:ea typeface="Calibri" panose="020F0502020204030204" pitchFamily="34" charset="0"/>
                <a:cs typeface="Times New Roman" panose="02020603050405020304" pitchFamily="18" charset="0"/>
              </a:rPr>
              <a:t>acte III scène 5</a:t>
            </a:r>
          </a:p>
          <a:p>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Clarice, à Isabelle – Isabelle, / Durant notre entretien demeure en sentinelle. (v. 937)</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3E737BFC-3888-93AE-93EA-6B80465561D8}"/>
              </a:ext>
            </a:extLst>
          </p:cNvPr>
          <p:cNvSpPr txBox="1"/>
          <p:nvPr/>
        </p:nvSpPr>
        <p:spPr>
          <a:xfrm>
            <a:off x="944079" y="828619"/>
            <a:ext cx="2146421" cy="369332"/>
          </a:xfrm>
          <a:prstGeom prst="rect">
            <a:avLst/>
          </a:prstGeom>
          <a:noFill/>
        </p:spPr>
        <p:txBody>
          <a:bodyPr wrap="none" rtlCol="0">
            <a:spAutoFit/>
          </a:bodyPr>
          <a:lstStyle/>
          <a:p>
            <a:r>
              <a:rPr lang="fr-FR" u="sng" dirty="0">
                <a:latin typeface="Times New Roman" panose="02020603050405020304" pitchFamily="18" charset="0"/>
                <a:cs typeface="Times New Roman" panose="02020603050405020304" pitchFamily="18" charset="0"/>
              </a:rPr>
              <a:t>Entre deux dialogues</a:t>
            </a:r>
          </a:p>
        </p:txBody>
      </p:sp>
      <p:sp>
        <p:nvSpPr>
          <p:cNvPr id="8" name="ZoneTexte 7">
            <a:extLst>
              <a:ext uri="{FF2B5EF4-FFF2-40B4-BE49-F238E27FC236}">
                <a16:creationId xmlns:a16="http://schemas.microsoft.com/office/drawing/2014/main" id="{8C925DA6-14FC-5AF0-F7C3-D472C05213B8}"/>
              </a:ext>
            </a:extLst>
          </p:cNvPr>
          <p:cNvSpPr txBox="1"/>
          <p:nvPr/>
        </p:nvSpPr>
        <p:spPr>
          <a:xfrm>
            <a:off x="944079" y="3059668"/>
            <a:ext cx="1710725" cy="369332"/>
          </a:xfrm>
          <a:prstGeom prst="rect">
            <a:avLst/>
          </a:prstGeom>
          <a:noFill/>
        </p:spPr>
        <p:txBody>
          <a:bodyPr wrap="none" rtlCol="0">
            <a:spAutoFit/>
          </a:bodyPr>
          <a:lstStyle/>
          <a:p>
            <a:r>
              <a:rPr lang="fr-FR" u="sng" dirty="0">
                <a:latin typeface="Times New Roman" panose="02020603050405020304" pitchFamily="18" charset="0"/>
                <a:cs typeface="Times New Roman" panose="02020603050405020304" pitchFamily="18" charset="0"/>
              </a:rPr>
              <a:t>Entre deux lieux</a:t>
            </a:r>
          </a:p>
        </p:txBody>
      </p:sp>
    </p:spTree>
    <p:extLst>
      <p:ext uri="{BB962C8B-B14F-4D97-AF65-F5344CB8AC3E}">
        <p14:creationId xmlns:p14="http://schemas.microsoft.com/office/powerpoint/2010/main" val="3694683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C9AA908F-DD2D-75ED-133C-D131CF4BDD07}"/>
              </a:ext>
            </a:extLst>
          </p:cNvPr>
          <p:cNvGraphicFramePr>
            <a:graphicFrameLocks noGrp="1"/>
          </p:cNvGraphicFramePr>
          <p:nvPr>
            <p:extLst>
              <p:ext uri="{D42A27DB-BD31-4B8C-83A1-F6EECF244321}">
                <p14:modId xmlns:p14="http://schemas.microsoft.com/office/powerpoint/2010/main" val="2499952027"/>
              </p:ext>
            </p:extLst>
          </p:nvPr>
        </p:nvGraphicFramePr>
        <p:xfrm>
          <a:off x="1750423" y="1045029"/>
          <a:ext cx="7222762" cy="4937760"/>
        </p:xfrm>
        <a:graphic>
          <a:graphicData uri="http://schemas.openxmlformats.org/drawingml/2006/table">
            <a:tbl>
              <a:tblPr firstRow="1" firstCol="1" bandRow="1">
                <a:tableStyleId>{5C22544A-7EE6-4342-B048-85BDC9FD1C3A}</a:tableStyleId>
              </a:tblPr>
              <a:tblGrid>
                <a:gridCol w="3610784">
                  <a:extLst>
                    <a:ext uri="{9D8B030D-6E8A-4147-A177-3AD203B41FA5}">
                      <a16:colId xmlns:a16="http://schemas.microsoft.com/office/drawing/2014/main" val="53722857"/>
                    </a:ext>
                  </a:extLst>
                </a:gridCol>
                <a:gridCol w="3611978">
                  <a:extLst>
                    <a:ext uri="{9D8B030D-6E8A-4147-A177-3AD203B41FA5}">
                      <a16:colId xmlns:a16="http://schemas.microsoft.com/office/drawing/2014/main" val="85559205"/>
                    </a:ext>
                  </a:extLst>
                </a:gridCol>
              </a:tblGrid>
              <a:tr h="506693">
                <a:tc>
                  <a:txBody>
                    <a:bodyPr/>
                    <a:lstStyle/>
                    <a:p>
                      <a:endParaRPr lang="fr-FR" sz="1800" i="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Proportion de vers fragmentés qui servent de transition par rapport au nombre de scènes par pièce (%)</a:t>
                      </a:r>
                    </a:p>
                    <a:p>
                      <a:r>
                        <a:rPr lang="fr-FR" sz="1800" kern="100" dirty="0">
                          <a:effectLst/>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8221792"/>
                  </a:ext>
                </a:extLst>
              </a:tr>
              <a:tr h="253347">
                <a:tc>
                  <a:txBody>
                    <a:bodyPr/>
                    <a:lstStyle/>
                    <a:p>
                      <a:r>
                        <a:rPr lang="fr-FR" sz="1800" i="1" kern="100" dirty="0">
                          <a:effectLst/>
                        </a:rPr>
                        <a:t>Mélite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a:effectLst/>
                        </a:rPr>
                        <a:t>12,9</a:t>
                      </a:r>
                      <a:endParaRPr lang="fr-FR"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8638436"/>
                  </a:ext>
                </a:extLst>
              </a:tr>
              <a:tr h="253347">
                <a:tc>
                  <a:txBody>
                    <a:bodyPr/>
                    <a:lstStyle/>
                    <a:p>
                      <a:r>
                        <a:rPr lang="fr-FR" sz="1800" i="1" kern="100" dirty="0">
                          <a:effectLst/>
                        </a:rPr>
                        <a:t>Clitandre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a:effectLst/>
                        </a:rPr>
                        <a:t>3,2</a:t>
                      </a:r>
                      <a:endParaRPr lang="fr-FR"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39004193"/>
                  </a:ext>
                </a:extLst>
              </a:tr>
              <a:tr h="253347">
                <a:tc>
                  <a:txBody>
                    <a:bodyPr/>
                    <a:lstStyle/>
                    <a:p>
                      <a:r>
                        <a:rPr lang="fr-FR" sz="1800" i="1" kern="100" dirty="0">
                          <a:effectLst/>
                        </a:rPr>
                        <a:t>La Veuve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8,3</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41428795"/>
                  </a:ext>
                </a:extLst>
              </a:tr>
              <a:tr h="253347">
                <a:tc>
                  <a:txBody>
                    <a:bodyPr/>
                    <a:lstStyle/>
                    <a:p>
                      <a:r>
                        <a:rPr lang="fr-FR" sz="1800" i="1" kern="100" dirty="0">
                          <a:effectLst/>
                        </a:rPr>
                        <a:t>La Galerie du palais</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10</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8574357"/>
                  </a:ext>
                </a:extLst>
              </a:tr>
              <a:tr h="253347">
                <a:tc>
                  <a:txBody>
                    <a:bodyPr/>
                    <a:lstStyle/>
                    <a:p>
                      <a:r>
                        <a:rPr lang="fr-FR" sz="1800" i="1" kern="100" dirty="0">
                          <a:effectLst/>
                        </a:rPr>
                        <a:t>La Suivante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800" kern="100" dirty="0">
                          <a:effectLst/>
                        </a:rPr>
                        <a:t>13,9</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93832797"/>
                  </a:ext>
                </a:extLst>
              </a:tr>
              <a:tr h="253347">
                <a:tc>
                  <a:txBody>
                    <a:bodyPr/>
                    <a:lstStyle/>
                    <a:p>
                      <a:r>
                        <a:rPr lang="fr-FR" sz="1800" i="1" kern="100" dirty="0">
                          <a:effectLst/>
                        </a:rPr>
                        <a:t>La Place royale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800" b="1" kern="100" dirty="0">
                          <a:effectLst/>
                        </a:rPr>
                        <a:t>18,75</a:t>
                      </a: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1256954"/>
                  </a:ext>
                </a:extLst>
              </a:tr>
              <a:tr h="253347">
                <a:tc>
                  <a:txBody>
                    <a:bodyPr/>
                    <a:lstStyle/>
                    <a:p>
                      <a:r>
                        <a:rPr lang="fr-FR" sz="1800" i="1" kern="100">
                          <a:effectLst/>
                        </a:rPr>
                        <a:t>Médée</a:t>
                      </a:r>
                      <a:endParaRPr lang="fr-FR" sz="1800" i="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0</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158201"/>
                  </a:ext>
                </a:extLst>
              </a:tr>
              <a:tr h="253347">
                <a:tc>
                  <a:txBody>
                    <a:bodyPr/>
                    <a:lstStyle/>
                    <a:p>
                      <a:r>
                        <a:rPr lang="fr-FR" sz="1800" i="1" kern="100" dirty="0">
                          <a:effectLst/>
                        </a:rPr>
                        <a:t>L’Illusion comique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8,3</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40229795"/>
                  </a:ext>
                </a:extLst>
              </a:tr>
              <a:tr h="253347">
                <a:tc>
                  <a:txBody>
                    <a:bodyPr/>
                    <a:lstStyle/>
                    <a:p>
                      <a:r>
                        <a:rPr lang="fr-FR" sz="1800" i="1" kern="100" dirty="0">
                          <a:effectLst/>
                        </a:rPr>
                        <a:t>Horace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0</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3418482"/>
                  </a:ext>
                </a:extLst>
              </a:tr>
              <a:tr h="253347">
                <a:tc>
                  <a:txBody>
                    <a:bodyPr/>
                    <a:lstStyle/>
                    <a:p>
                      <a:r>
                        <a:rPr lang="fr-FR" sz="1800" i="1" kern="100" dirty="0">
                          <a:effectLst/>
                        </a:rPr>
                        <a:t>Cinna</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12,5</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32422705"/>
                  </a:ext>
                </a:extLst>
              </a:tr>
              <a:tr h="253347">
                <a:tc>
                  <a:txBody>
                    <a:bodyPr/>
                    <a:lstStyle/>
                    <a:p>
                      <a:r>
                        <a:rPr lang="fr-FR" sz="1800" i="1" kern="100" dirty="0">
                          <a:effectLst/>
                        </a:rPr>
                        <a:t>Polyeucte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b="1" kern="100" dirty="0">
                          <a:effectLst/>
                        </a:rPr>
                        <a:t>21,7</a:t>
                      </a: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32498764"/>
                  </a:ext>
                </a:extLst>
              </a:tr>
              <a:tr h="253347">
                <a:tc>
                  <a:txBody>
                    <a:bodyPr/>
                    <a:lstStyle/>
                    <a:p>
                      <a:r>
                        <a:rPr lang="fr-FR" sz="1800" i="1" kern="100">
                          <a:effectLst/>
                        </a:rPr>
                        <a:t>La Mort de Pompée</a:t>
                      </a:r>
                      <a:endParaRPr lang="fr-FR" sz="1800" i="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b="1" kern="100" dirty="0">
                          <a:effectLst/>
                        </a:rPr>
                        <a:t>16,6</a:t>
                      </a: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75907447"/>
                  </a:ext>
                </a:extLst>
              </a:tr>
              <a:tr h="253347">
                <a:tc>
                  <a:txBody>
                    <a:bodyPr/>
                    <a:lstStyle/>
                    <a:p>
                      <a:r>
                        <a:rPr lang="fr-FR" sz="1800" i="1" kern="100">
                          <a:effectLst/>
                        </a:rPr>
                        <a:t>Le Menteur</a:t>
                      </a:r>
                      <a:endParaRPr lang="fr-FR" sz="1800" i="1"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en-US" sz="1800" b="1" kern="100" dirty="0">
                          <a:effectLst/>
                        </a:rPr>
                        <a:t>15,625 </a:t>
                      </a: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63500607"/>
                  </a:ext>
                </a:extLst>
              </a:tr>
              <a:tr h="0">
                <a:tc>
                  <a:txBody>
                    <a:bodyPr/>
                    <a:lstStyle/>
                    <a:p>
                      <a:r>
                        <a:rPr lang="fr-FR" sz="1800" i="1" kern="100" dirty="0">
                          <a:effectLst/>
                        </a:rPr>
                        <a:t>La Suite du Menteur</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r>
                        <a:rPr lang="fr-FR" sz="1800" kern="100" dirty="0">
                          <a:effectLst/>
                        </a:rPr>
                        <a:t>11, 1</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7379609"/>
                  </a:ext>
                </a:extLst>
              </a:tr>
            </a:tbl>
          </a:graphicData>
        </a:graphic>
      </p:graphicFrame>
    </p:spTree>
    <p:extLst>
      <p:ext uri="{BB962C8B-B14F-4D97-AF65-F5344CB8AC3E}">
        <p14:creationId xmlns:p14="http://schemas.microsoft.com/office/powerpoint/2010/main" val="9730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E0BE87A-F140-E444-E3FB-67779772044A}"/>
              </a:ext>
            </a:extLst>
          </p:cNvPr>
          <p:cNvSpPr txBox="1"/>
          <p:nvPr/>
        </p:nvSpPr>
        <p:spPr>
          <a:xfrm>
            <a:off x="1407216" y="862419"/>
            <a:ext cx="5600700" cy="830997"/>
          </a:xfrm>
          <a:prstGeom prst="rect">
            <a:avLst/>
          </a:prstGeom>
          <a:noFill/>
        </p:spPr>
        <p:txBody>
          <a:bodyPr wrap="none" rtlCol="0">
            <a:spAutoFit/>
          </a:bodyPr>
          <a:lstStyle/>
          <a:p>
            <a:r>
              <a:rPr lang="fr-FR" sz="1600" dirty="0">
                <a:effectLst/>
                <a:latin typeface="Times New Roman" panose="02020603050405020304" pitchFamily="18" charset="0"/>
                <a:ea typeface="Calibri" panose="020F0502020204030204" pitchFamily="34" charset="0"/>
              </a:rPr>
              <a:t>* Géronte</a:t>
            </a:r>
            <a:r>
              <a:rPr lang="fr-FR" sz="1600" dirty="0">
                <a:latin typeface="Times New Roman" panose="02020603050405020304" pitchFamily="18" charset="0"/>
                <a:ea typeface="Calibri" panose="020F0502020204030204" pitchFamily="34" charset="0"/>
              </a:rPr>
              <a:t> -</a:t>
            </a:r>
            <a:r>
              <a:rPr lang="fr-FR" sz="1600" dirty="0">
                <a:effectLst/>
                <a:latin typeface="Times New Roman" panose="02020603050405020304" pitchFamily="18" charset="0"/>
                <a:ea typeface="Calibri" panose="020F0502020204030204" pitchFamily="34" charset="0"/>
              </a:rPr>
              <a:t> Adieu, je vais écrire.</a:t>
            </a:r>
          </a:p>
          <a:p>
            <a:r>
              <a:rPr lang="fr-FR" sz="1600" dirty="0">
                <a:latin typeface="Times New Roman" panose="02020603050405020304" pitchFamily="18" charset="0"/>
                <a:ea typeface="Calibri" panose="020F0502020204030204" pitchFamily="34" charset="0"/>
              </a:rPr>
              <a:t>		</a:t>
            </a:r>
            <a:r>
              <a:rPr lang="fr-FR" sz="1600" b="1" dirty="0">
                <a:latin typeface="Times New Roman" panose="02020603050405020304" pitchFamily="18" charset="0"/>
                <a:ea typeface="Calibri" panose="020F0502020204030204" pitchFamily="34" charset="0"/>
              </a:rPr>
              <a:t>[Acte IV] </a:t>
            </a:r>
            <a:r>
              <a:rPr lang="fr-FR" sz="1600" b="1" dirty="0">
                <a:effectLst/>
                <a:latin typeface="Times New Roman" panose="02020603050405020304" pitchFamily="18" charset="0"/>
                <a:ea typeface="Calibri" panose="020F0502020204030204" pitchFamily="34" charset="0"/>
              </a:rPr>
              <a:t>scène 5 </a:t>
            </a:r>
          </a:p>
          <a:p>
            <a:r>
              <a:rPr lang="fr-FR" sz="1600" dirty="0">
                <a:effectLst/>
                <a:latin typeface="Times New Roman" panose="02020603050405020304" pitchFamily="18" charset="0"/>
                <a:ea typeface="Calibri" panose="020F0502020204030204" pitchFamily="34" charset="0"/>
              </a:rPr>
              <a:t>Dorante - 		Enfin, j’en suis sorti. (</a:t>
            </a:r>
            <a:r>
              <a:rPr lang="fr-FR" sz="1600" i="1" dirty="0">
                <a:effectLst/>
                <a:latin typeface="Times New Roman" panose="02020603050405020304" pitchFamily="18" charset="0"/>
                <a:ea typeface="Calibri" panose="020F0502020204030204" pitchFamily="34" charset="0"/>
              </a:rPr>
              <a:t>Le Menteur</a:t>
            </a:r>
            <a:r>
              <a:rPr lang="fr-FR" sz="1600" dirty="0">
                <a:effectLst/>
                <a:latin typeface="Times New Roman" panose="02020603050405020304" pitchFamily="18" charset="0"/>
                <a:ea typeface="Calibri" panose="020F0502020204030204" pitchFamily="34" charset="0"/>
              </a:rPr>
              <a:t>, v. 1259)</a:t>
            </a:r>
            <a:endParaRPr lang="fr-FR" sz="1600" dirty="0"/>
          </a:p>
        </p:txBody>
      </p:sp>
      <p:sp>
        <p:nvSpPr>
          <p:cNvPr id="3" name="ZoneTexte 2">
            <a:extLst>
              <a:ext uri="{FF2B5EF4-FFF2-40B4-BE49-F238E27FC236}">
                <a16:creationId xmlns:a16="http://schemas.microsoft.com/office/drawing/2014/main" id="{6CCAB139-F273-49A4-412D-D3A1212359E1}"/>
              </a:ext>
            </a:extLst>
          </p:cNvPr>
          <p:cNvSpPr txBox="1"/>
          <p:nvPr/>
        </p:nvSpPr>
        <p:spPr>
          <a:xfrm>
            <a:off x="1651379" y="327651"/>
            <a:ext cx="2640466" cy="369332"/>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De la tension à la détente</a:t>
            </a:r>
          </a:p>
        </p:txBody>
      </p:sp>
      <p:sp>
        <p:nvSpPr>
          <p:cNvPr id="4" name="ZoneTexte 3">
            <a:extLst>
              <a:ext uri="{FF2B5EF4-FFF2-40B4-BE49-F238E27FC236}">
                <a16:creationId xmlns:a16="http://schemas.microsoft.com/office/drawing/2014/main" id="{06DAF93B-922D-5492-7363-7E9FAA810013}"/>
              </a:ext>
            </a:extLst>
          </p:cNvPr>
          <p:cNvSpPr txBox="1"/>
          <p:nvPr/>
        </p:nvSpPr>
        <p:spPr>
          <a:xfrm>
            <a:off x="1407216" y="2017823"/>
            <a:ext cx="6950748" cy="830997"/>
          </a:xfrm>
          <a:prstGeom prst="rect">
            <a:avLst/>
          </a:prstGeom>
          <a:noFill/>
        </p:spPr>
        <p:txBody>
          <a:bodyPr wrap="square" rtlCol="0">
            <a:spAutoFit/>
          </a:bodyPr>
          <a:lstStyle/>
          <a:p>
            <a:r>
              <a:rPr lang="fr-FR" sz="1600" dirty="0">
                <a:latin typeface="Times New Roman" panose="02020603050405020304" pitchFamily="18" charset="0"/>
                <a:cs typeface="Times New Roman" panose="02020603050405020304" pitchFamily="18" charset="0"/>
              </a:rPr>
              <a:t>* Dorante - Dépêche, tends la main.</a:t>
            </a:r>
          </a:p>
          <a:p>
            <a:r>
              <a:rPr lang="fr-FR" sz="1600" dirty="0" err="1">
                <a:latin typeface="Times New Roman" panose="02020603050405020304" pitchFamily="18" charset="0"/>
                <a:cs typeface="Times New Roman" panose="02020603050405020304" pitchFamily="18" charset="0"/>
              </a:rPr>
              <a:t>Cliton</a:t>
            </a:r>
            <a:r>
              <a:rPr lang="fr-FR" sz="1600" dirty="0">
                <a:latin typeface="Times New Roman" panose="02020603050405020304" pitchFamily="18" charset="0"/>
                <a:cs typeface="Times New Roman" panose="02020603050405020304" pitchFamily="18" charset="0"/>
              </a:rPr>
              <a:t> - 			       Qu’elle y fait de façons. !</a:t>
            </a:r>
          </a:p>
          <a:p>
            <a:r>
              <a:rPr lang="fr-FR" sz="1600" dirty="0">
                <a:latin typeface="Times New Roman" panose="02020603050405020304" pitchFamily="18" charset="0"/>
                <a:cs typeface="Times New Roman" panose="02020603050405020304" pitchFamily="18" charset="0"/>
              </a:rPr>
              <a:t>Je lui veux par pitié donner quelques leçons. 		(v. 1279)</a:t>
            </a:r>
          </a:p>
        </p:txBody>
      </p:sp>
      <p:graphicFrame>
        <p:nvGraphicFramePr>
          <p:cNvPr id="7" name="Tableau 6">
            <a:extLst>
              <a:ext uri="{FF2B5EF4-FFF2-40B4-BE49-F238E27FC236}">
                <a16:creationId xmlns:a16="http://schemas.microsoft.com/office/drawing/2014/main" id="{CBCD0478-DE6F-A906-8E75-7EA6F96068BE}"/>
              </a:ext>
            </a:extLst>
          </p:cNvPr>
          <p:cNvGraphicFramePr>
            <a:graphicFrameLocks noGrp="1"/>
          </p:cNvGraphicFramePr>
          <p:nvPr>
            <p:extLst>
              <p:ext uri="{D42A27DB-BD31-4B8C-83A1-F6EECF244321}">
                <p14:modId xmlns:p14="http://schemas.microsoft.com/office/powerpoint/2010/main" val="2487723997"/>
              </p:ext>
            </p:extLst>
          </p:nvPr>
        </p:nvGraphicFramePr>
        <p:xfrm>
          <a:off x="1310963" y="3029324"/>
          <a:ext cx="9377568" cy="3190732"/>
        </p:xfrm>
        <a:graphic>
          <a:graphicData uri="http://schemas.openxmlformats.org/drawingml/2006/table">
            <a:tbl>
              <a:tblPr firstRow="1" firstCol="1" bandRow="1">
                <a:tableStyleId>{5C22544A-7EE6-4342-B048-85BDC9FD1C3A}</a:tableStyleId>
              </a:tblPr>
              <a:tblGrid>
                <a:gridCol w="1564178">
                  <a:extLst>
                    <a:ext uri="{9D8B030D-6E8A-4147-A177-3AD203B41FA5}">
                      <a16:colId xmlns:a16="http://schemas.microsoft.com/office/drawing/2014/main" val="1089266222"/>
                    </a:ext>
                  </a:extLst>
                </a:gridCol>
                <a:gridCol w="1564178">
                  <a:extLst>
                    <a:ext uri="{9D8B030D-6E8A-4147-A177-3AD203B41FA5}">
                      <a16:colId xmlns:a16="http://schemas.microsoft.com/office/drawing/2014/main" val="692197392"/>
                    </a:ext>
                  </a:extLst>
                </a:gridCol>
                <a:gridCol w="1562303">
                  <a:extLst>
                    <a:ext uri="{9D8B030D-6E8A-4147-A177-3AD203B41FA5}">
                      <a16:colId xmlns:a16="http://schemas.microsoft.com/office/drawing/2014/main" val="1605564009"/>
                    </a:ext>
                  </a:extLst>
                </a:gridCol>
                <a:gridCol w="1562303">
                  <a:extLst>
                    <a:ext uri="{9D8B030D-6E8A-4147-A177-3AD203B41FA5}">
                      <a16:colId xmlns:a16="http://schemas.microsoft.com/office/drawing/2014/main" val="4197059759"/>
                    </a:ext>
                  </a:extLst>
                </a:gridCol>
                <a:gridCol w="1562303">
                  <a:extLst>
                    <a:ext uri="{9D8B030D-6E8A-4147-A177-3AD203B41FA5}">
                      <a16:colId xmlns:a16="http://schemas.microsoft.com/office/drawing/2014/main" val="2601722275"/>
                    </a:ext>
                  </a:extLst>
                </a:gridCol>
                <a:gridCol w="1562303">
                  <a:extLst>
                    <a:ext uri="{9D8B030D-6E8A-4147-A177-3AD203B41FA5}">
                      <a16:colId xmlns:a16="http://schemas.microsoft.com/office/drawing/2014/main" val="2025567289"/>
                    </a:ext>
                  </a:extLst>
                </a:gridCol>
              </a:tblGrid>
              <a:tr h="797683">
                <a:tc>
                  <a:txBody>
                    <a:bodyPr/>
                    <a:lstStyle/>
                    <a:p>
                      <a:pPr algn="ctr"/>
                      <a:r>
                        <a:rPr lang="fr-FR" sz="1800" kern="100" dirty="0">
                          <a:effectLst/>
                        </a:rPr>
                        <a:t>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Question-réponse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Réaction</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Interruption</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a:effectLst/>
                        </a:rPr>
                        <a:t>Commentaire</a:t>
                      </a:r>
                      <a:endParaRPr lang="fr-FR"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a:effectLst/>
                        </a:rPr>
                        <a:t>Relance</a:t>
                      </a:r>
                      <a:endParaRPr lang="fr-FR"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3988495"/>
                  </a:ext>
                </a:extLst>
              </a:tr>
              <a:tr h="797683">
                <a:tc>
                  <a:txBody>
                    <a:bodyPr/>
                    <a:lstStyle/>
                    <a:p>
                      <a:pPr algn="ctr"/>
                      <a:r>
                        <a:rPr lang="fr-FR" sz="1800" i="1" kern="100" dirty="0">
                          <a:effectLst/>
                        </a:rPr>
                        <a:t>La Place royale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11</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solidFill>
                            <a:srgbClr val="FF0000"/>
                          </a:solidFill>
                          <a:effectLst/>
                        </a:rPr>
                        <a:t>12</a:t>
                      </a:r>
                      <a:endParaRPr lang="fr-FR"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b="1" kern="100" dirty="0">
                          <a:effectLst/>
                        </a:rPr>
                        <a:t>15</a:t>
                      </a: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2</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a:effectLst/>
                        </a:rPr>
                        <a:t>2</a:t>
                      </a:r>
                      <a:endParaRPr lang="fr-FR"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55372507"/>
                  </a:ext>
                </a:extLst>
              </a:tr>
              <a:tr h="797683">
                <a:tc>
                  <a:txBody>
                    <a:bodyPr/>
                    <a:lstStyle/>
                    <a:p>
                      <a:pPr algn="ctr"/>
                      <a:r>
                        <a:rPr lang="fr-FR" sz="1800" i="1" kern="100" dirty="0">
                          <a:effectLst/>
                        </a:rPr>
                        <a:t>Le Menteur</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b="1" kern="100" dirty="0">
                          <a:effectLst/>
                        </a:rPr>
                        <a:t>50</a:t>
                      </a: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solidFill>
                            <a:srgbClr val="FF0000"/>
                          </a:solidFill>
                          <a:effectLst/>
                        </a:rPr>
                        <a:t>34</a:t>
                      </a:r>
                      <a:endParaRPr lang="fr-FR"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12</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18</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15</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0028286"/>
                  </a:ext>
                </a:extLst>
              </a:tr>
              <a:tr h="797683">
                <a:tc>
                  <a:txBody>
                    <a:bodyPr/>
                    <a:lstStyle/>
                    <a:p>
                      <a:pPr algn="ctr"/>
                      <a:r>
                        <a:rPr lang="fr-FR" sz="1800" i="1" kern="100" dirty="0">
                          <a:effectLst/>
                        </a:rPr>
                        <a:t>La Suite</a:t>
                      </a:r>
                      <a:endParaRPr lang="fr-FR" sz="18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b="1" kern="100" dirty="0">
                          <a:effectLst/>
                        </a:rPr>
                        <a:t>63</a:t>
                      </a:r>
                      <a:endParaRPr lang="fr-FR" sz="1800" b="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solidFill>
                            <a:srgbClr val="FF0000"/>
                          </a:solidFill>
                          <a:effectLst/>
                        </a:rPr>
                        <a:t>24</a:t>
                      </a:r>
                      <a:endParaRPr lang="fr-FR"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a:effectLst/>
                        </a:rPr>
                        <a:t>15</a:t>
                      </a:r>
                      <a:endParaRPr lang="fr-FR" sz="18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solidFill>
                            <a:srgbClr val="FF0000"/>
                          </a:solidFill>
                          <a:effectLst/>
                        </a:rPr>
                        <a:t>24</a:t>
                      </a:r>
                      <a:endParaRPr lang="fr-FR"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800" kern="100" dirty="0">
                          <a:effectLst/>
                        </a:rPr>
                        <a:t>18</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0090567"/>
                  </a:ext>
                </a:extLst>
              </a:tr>
            </a:tbl>
          </a:graphicData>
        </a:graphic>
      </p:graphicFrame>
    </p:spTree>
    <p:extLst>
      <p:ext uri="{BB962C8B-B14F-4D97-AF65-F5344CB8AC3E}">
        <p14:creationId xmlns:p14="http://schemas.microsoft.com/office/powerpoint/2010/main" val="2997616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79C56563-A321-E7EA-C86D-D7FD9B441D3A}"/>
              </a:ext>
            </a:extLst>
          </p:cNvPr>
          <p:cNvSpPr>
            <a:spLocks noChangeArrowheads="1"/>
          </p:cNvSpPr>
          <p:nvPr/>
        </p:nvSpPr>
        <p:spPr bwMode="auto">
          <a:xfrm>
            <a:off x="3219450" y="29035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7" name="Tableau 6">
            <a:extLst>
              <a:ext uri="{FF2B5EF4-FFF2-40B4-BE49-F238E27FC236}">
                <a16:creationId xmlns:a16="http://schemas.microsoft.com/office/drawing/2014/main" id="{1D8CFDE0-E28C-F026-B587-566CCC3C5ED6}"/>
              </a:ext>
            </a:extLst>
          </p:cNvPr>
          <p:cNvGraphicFramePr>
            <a:graphicFrameLocks noGrp="1"/>
          </p:cNvGraphicFramePr>
          <p:nvPr>
            <p:extLst>
              <p:ext uri="{D42A27DB-BD31-4B8C-83A1-F6EECF244321}">
                <p14:modId xmlns:p14="http://schemas.microsoft.com/office/powerpoint/2010/main" val="376928579"/>
              </p:ext>
            </p:extLst>
          </p:nvPr>
        </p:nvGraphicFramePr>
        <p:xfrm>
          <a:off x="876299" y="1511300"/>
          <a:ext cx="8909145" cy="4546895"/>
        </p:xfrm>
        <a:graphic>
          <a:graphicData uri="http://schemas.openxmlformats.org/drawingml/2006/table">
            <a:tbl>
              <a:tblPr firstRow="1" firstCol="1" bandRow="1">
                <a:tableStyleId>{5C22544A-7EE6-4342-B048-85BDC9FD1C3A}</a:tableStyleId>
              </a:tblPr>
              <a:tblGrid>
                <a:gridCol w="4478423">
                  <a:extLst>
                    <a:ext uri="{9D8B030D-6E8A-4147-A177-3AD203B41FA5}">
                      <a16:colId xmlns:a16="http://schemas.microsoft.com/office/drawing/2014/main" val="3597447493"/>
                    </a:ext>
                  </a:extLst>
                </a:gridCol>
                <a:gridCol w="4430722">
                  <a:extLst>
                    <a:ext uri="{9D8B030D-6E8A-4147-A177-3AD203B41FA5}">
                      <a16:colId xmlns:a16="http://schemas.microsoft.com/office/drawing/2014/main" val="3793872272"/>
                    </a:ext>
                  </a:extLst>
                </a:gridCol>
              </a:tblGrid>
              <a:tr h="288874">
                <a:tc>
                  <a:txBody>
                    <a:bodyPr/>
                    <a:lstStyle/>
                    <a:p>
                      <a:r>
                        <a:rPr lang="fr-FR" sz="1600" kern="100" dirty="0">
                          <a:effectLst/>
                        </a:rPr>
                        <a:t> Titre de pièce</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Transitions en vers partagés</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4823442"/>
                  </a:ext>
                </a:extLst>
              </a:tr>
              <a:tr h="1123074">
                <a:tc>
                  <a:txBody>
                    <a:bodyPr/>
                    <a:lstStyle/>
                    <a:p>
                      <a:r>
                        <a:rPr lang="fr-FR" sz="1600" i="1" kern="100" dirty="0">
                          <a:effectLst/>
                        </a:rPr>
                        <a:t>La Suivante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600" kern="100" dirty="0">
                          <a:effectLst/>
                        </a:rPr>
                        <a:t>I 1-2, I 2-3, </a:t>
                      </a:r>
                    </a:p>
                    <a:p>
                      <a:r>
                        <a:rPr lang="en-US" sz="1600" kern="100" dirty="0">
                          <a:effectLst/>
                        </a:rPr>
                        <a:t>II 8-9, </a:t>
                      </a:r>
                    </a:p>
                    <a:p>
                      <a:r>
                        <a:rPr lang="en-US" sz="1600" kern="100" dirty="0">
                          <a:effectLst/>
                        </a:rPr>
                        <a:t>III 8-9 (monologue </a:t>
                      </a:r>
                      <a:r>
                        <a:rPr lang="en-US" sz="1600" kern="100" dirty="0" err="1">
                          <a:effectLst/>
                        </a:rPr>
                        <a:t>interrompu</a:t>
                      </a:r>
                      <a:r>
                        <a:rPr lang="en-US" sz="1600" kern="100" dirty="0">
                          <a:effectLst/>
                        </a:rPr>
                        <a:t>), </a:t>
                      </a:r>
                    </a:p>
                    <a:p>
                      <a:r>
                        <a:rPr lang="en-US" sz="1600" kern="100" dirty="0">
                          <a:effectLst/>
                        </a:rPr>
                        <a:t>IV 1-2, IV 2-3</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75199944"/>
                  </a:ext>
                </a:extLst>
              </a:tr>
              <a:tr h="1189009">
                <a:tc>
                  <a:txBody>
                    <a:bodyPr/>
                    <a:lstStyle/>
                    <a:p>
                      <a:r>
                        <a:rPr lang="fr-FR" sz="1600" i="1" kern="100" dirty="0">
                          <a:effectLst/>
                        </a:rPr>
                        <a:t>La Place royale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US" sz="1600" kern="100" dirty="0">
                          <a:effectLst/>
                        </a:rPr>
                        <a:t>I 1-2, I 3-4 (monologue  de </a:t>
                      </a:r>
                      <a:r>
                        <a:rPr lang="en-US" sz="1600" kern="100" dirty="0" err="1">
                          <a:effectLst/>
                        </a:rPr>
                        <a:t>Cléandre</a:t>
                      </a:r>
                      <a:r>
                        <a:rPr lang="en-US" sz="1600" kern="100" dirty="0">
                          <a:effectLst/>
                        </a:rPr>
                        <a:t> </a:t>
                      </a:r>
                      <a:r>
                        <a:rPr lang="en-US" sz="1600" kern="100" dirty="0" err="1">
                          <a:effectLst/>
                        </a:rPr>
                        <a:t>interrompu</a:t>
                      </a:r>
                      <a:r>
                        <a:rPr lang="en-US" sz="1600" kern="100" dirty="0">
                          <a:effectLst/>
                        </a:rPr>
                        <a:t>)</a:t>
                      </a:r>
                    </a:p>
                    <a:p>
                      <a:r>
                        <a:rPr lang="en-US" sz="1600" kern="100" dirty="0">
                          <a:effectLst/>
                        </a:rPr>
                        <a:t>III 3-4 (monologue de </a:t>
                      </a:r>
                      <a:r>
                        <a:rPr lang="en-US" sz="1600" kern="100" dirty="0" err="1">
                          <a:effectLst/>
                        </a:rPr>
                        <a:t>Cléandre</a:t>
                      </a:r>
                      <a:r>
                        <a:rPr lang="en-US" sz="1600" kern="100" dirty="0">
                          <a:effectLst/>
                        </a:rPr>
                        <a:t> </a:t>
                      </a:r>
                      <a:r>
                        <a:rPr lang="en-US" sz="1600" kern="100" dirty="0" err="1">
                          <a:effectLst/>
                        </a:rPr>
                        <a:t>interrompu</a:t>
                      </a:r>
                      <a:r>
                        <a:rPr lang="en-US" sz="1600" kern="100" dirty="0">
                          <a:effectLst/>
                        </a:rPr>
                        <a:t>), </a:t>
                      </a:r>
                    </a:p>
                    <a:p>
                      <a:r>
                        <a:rPr lang="en-US" sz="1600" kern="100" dirty="0">
                          <a:effectLst/>
                        </a:rPr>
                        <a:t>IV 1-2 (monologue </a:t>
                      </a:r>
                      <a:r>
                        <a:rPr lang="en-US" sz="1600" kern="100" dirty="0" err="1">
                          <a:effectLst/>
                        </a:rPr>
                        <a:t>d’Alidor</a:t>
                      </a:r>
                      <a:r>
                        <a:rPr lang="en-US" sz="1600" kern="100" dirty="0">
                          <a:effectLst/>
                        </a:rPr>
                        <a:t>), IV 2-3 (adieu </a:t>
                      </a:r>
                      <a:r>
                        <a:rPr lang="en-US" sz="1600" kern="100" dirty="0" err="1">
                          <a:effectLst/>
                        </a:rPr>
                        <a:t>puis</a:t>
                      </a:r>
                      <a:r>
                        <a:rPr lang="en-US" sz="1600" kern="100" dirty="0">
                          <a:effectLst/>
                        </a:rPr>
                        <a:t> monologue </a:t>
                      </a:r>
                      <a:r>
                        <a:rPr lang="en-US" sz="1600" kern="100" dirty="0" err="1">
                          <a:effectLst/>
                        </a:rPr>
                        <a:t>d’Alidor</a:t>
                      </a:r>
                      <a:r>
                        <a:rPr lang="en-US" sz="1600" kern="100" dirty="0">
                          <a:effectLst/>
                        </a:rPr>
                        <a:t>),  </a:t>
                      </a:r>
                    </a:p>
                    <a:p>
                      <a:r>
                        <a:rPr lang="en-US" sz="1600" kern="100" dirty="0">
                          <a:effectLst/>
                        </a:rPr>
                        <a:t>V2-3 </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0446666"/>
                  </a:ext>
                </a:extLst>
              </a:tr>
              <a:tr h="288874">
                <a:tc gridSpan="2">
                  <a:txBody>
                    <a:bodyPr/>
                    <a:lstStyle/>
                    <a:p>
                      <a:pPr algn="ct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20192839"/>
                  </a:ext>
                </a:extLst>
              </a:tr>
              <a:tr h="760250">
                <a:tc>
                  <a:txBody>
                    <a:bodyPr/>
                    <a:lstStyle/>
                    <a:p>
                      <a:r>
                        <a:rPr lang="fr-FR" sz="1600" i="1" kern="100" dirty="0">
                          <a:effectLst/>
                        </a:rPr>
                        <a:t>Le Menteur</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600" kern="100" dirty="0">
                          <a:effectLst/>
                        </a:rPr>
                        <a:t>III 1-2, III 4-5,</a:t>
                      </a:r>
                    </a:p>
                    <a:p>
                      <a:r>
                        <a:rPr lang="fr-FR" sz="1600" kern="100" dirty="0">
                          <a:effectLst/>
                        </a:rPr>
                        <a:t>IV 3-4, IV 4-5, </a:t>
                      </a:r>
                    </a:p>
                    <a:p>
                      <a:r>
                        <a:rPr lang="fr-FR" sz="1600" kern="100" dirty="0">
                          <a:effectLst/>
                        </a:rPr>
                        <a:t>V 4-5</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4469731"/>
                  </a:ext>
                </a:extLst>
              </a:tr>
              <a:tr h="866623">
                <a:tc>
                  <a:txBody>
                    <a:bodyPr/>
                    <a:lstStyle/>
                    <a:p>
                      <a:r>
                        <a:rPr lang="fr-FR" sz="1600" i="1" kern="100" dirty="0">
                          <a:effectLst/>
                        </a:rPr>
                        <a:t>La Suite du Menteur</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1600" kern="100" dirty="0">
                          <a:effectLst/>
                        </a:rPr>
                        <a:t> III 1-2, </a:t>
                      </a:r>
                    </a:p>
                    <a:p>
                      <a:r>
                        <a:rPr lang="fr-FR" sz="1600" kern="100" dirty="0">
                          <a:effectLst/>
                        </a:rPr>
                        <a:t>IV 5-6, </a:t>
                      </a:r>
                    </a:p>
                    <a:p>
                      <a:r>
                        <a:rPr lang="fr-FR" sz="1600" kern="100" dirty="0">
                          <a:effectLst/>
                        </a:rPr>
                        <a:t>IV 6-7</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9155397"/>
                  </a:ext>
                </a:extLst>
              </a:tr>
            </a:tbl>
          </a:graphicData>
        </a:graphic>
      </p:graphicFrame>
    </p:spTree>
    <p:extLst>
      <p:ext uri="{BB962C8B-B14F-4D97-AF65-F5344CB8AC3E}">
        <p14:creationId xmlns:p14="http://schemas.microsoft.com/office/powerpoint/2010/main" val="222201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B1B3B39-1A4C-B99C-3972-A838E4709B77}"/>
              </a:ext>
            </a:extLst>
          </p:cNvPr>
          <p:cNvSpPr txBox="1"/>
          <p:nvPr/>
        </p:nvSpPr>
        <p:spPr>
          <a:xfrm>
            <a:off x="1106905" y="782053"/>
            <a:ext cx="2839239" cy="369332"/>
          </a:xfrm>
          <a:prstGeom prst="rect">
            <a:avLst/>
          </a:prstGeom>
          <a:noFill/>
        </p:spPr>
        <p:txBody>
          <a:bodyPr wrap="none" rtlCol="0">
            <a:spAutoFit/>
          </a:bodyPr>
          <a:lstStyle/>
          <a:p>
            <a:r>
              <a:rPr lang="fr-FR" b="1" dirty="0">
                <a:latin typeface="Times New Roman" panose="02020603050405020304" pitchFamily="18" charset="0"/>
                <a:cs typeface="Times New Roman" panose="02020603050405020304" pitchFamily="18" charset="0"/>
              </a:rPr>
              <a:t>La portée de l’étonnement </a:t>
            </a:r>
          </a:p>
        </p:txBody>
      </p:sp>
      <p:sp>
        <p:nvSpPr>
          <p:cNvPr id="3" name="ZoneTexte 2">
            <a:extLst>
              <a:ext uri="{FF2B5EF4-FFF2-40B4-BE49-F238E27FC236}">
                <a16:creationId xmlns:a16="http://schemas.microsoft.com/office/drawing/2014/main" id="{4573F926-4F79-2B2B-2EF6-FD9F82DF43DE}"/>
              </a:ext>
            </a:extLst>
          </p:cNvPr>
          <p:cNvSpPr txBox="1"/>
          <p:nvPr/>
        </p:nvSpPr>
        <p:spPr>
          <a:xfrm>
            <a:off x="1106905" y="1395663"/>
            <a:ext cx="10888365" cy="923330"/>
          </a:xfrm>
          <a:prstGeom prst="rect">
            <a:avLst/>
          </a:prstGeom>
          <a:noFill/>
        </p:spPr>
        <p:txBody>
          <a:bodyPr wrap="none" rtlCol="0">
            <a:spAutoFit/>
          </a:bodyPr>
          <a:lstStyle/>
          <a:p>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Clarice à Lucrèce – Il fait pièce nouvelle, écoutons. </a:t>
            </a:r>
          </a:p>
          <a:p>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Dorante –	 				Cette adresse (puis tirade jusqu’au v. 1020) (</a:t>
            </a:r>
            <a:r>
              <a:rPr lang="fr-FR" sz="1800" i="1" kern="100" dirty="0">
                <a:effectLst/>
                <a:latin typeface="Times New Roman" panose="02020603050405020304" pitchFamily="18" charset="0"/>
                <a:ea typeface="Calibri" panose="020F0502020204030204" pitchFamily="34" charset="0"/>
                <a:cs typeface="Times New Roman" panose="02020603050405020304" pitchFamily="18" charset="0"/>
              </a:rPr>
              <a:t>Le Menteur</a:t>
            </a:r>
            <a:r>
              <a:rPr lang="fr-FR" sz="1800" kern="100" dirty="0">
                <a:effectLst/>
                <a:latin typeface="Times New Roman" panose="02020603050405020304" pitchFamily="18" charset="0"/>
                <a:ea typeface="Calibri" panose="020F0502020204030204" pitchFamily="34" charset="0"/>
                <a:cs typeface="Times New Roman" panose="02020603050405020304" pitchFamily="18" charset="0"/>
              </a:rPr>
              <a:t>, v. 1009) </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ZoneTexte 3">
            <a:extLst>
              <a:ext uri="{FF2B5EF4-FFF2-40B4-BE49-F238E27FC236}">
                <a16:creationId xmlns:a16="http://schemas.microsoft.com/office/drawing/2014/main" id="{BF3F19D1-CC42-1038-1EFF-5653687519E7}"/>
              </a:ext>
            </a:extLst>
          </p:cNvPr>
          <p:cNvSpPr txBox="1"/>
          <p:nvPr/>
        </p:nvSpPr>
        <p:spPr>
          <a:xfrm>
            <a:off x="1106905" y="2828835"/>
            <a:ext cx="7633243" cy="1200329"/>
          </a:xfrm>
          <a:prstGeom prst="rect">
            <a:avLst/>
          </a:prstGeom>
          <a:noFill/>
        </p:spPr>
        <p:txBody>
          <a:bodyPr wrap="none" rtlCol="0">
            <a:spAutoFit/>
          </a:bodyPr>
          <a:lstStyle/>
          <a:p>
            <a:r>
              <a:rPr lang="fr-FR" dirty="0" err="1">
                <a:latin typeface="Times New Roman" panose="02020603050405020304" pitchFamily="18" charset="0"/>
                <a:cs typeface="Times New Roman" panose="02020603050405020304" pitchFamily="18" charset="0"/>
              </a:rPr>
              <a:t>Cliton</a:t>
            </a:r>
            <a:r>
              <a:rPr lang="fr-FR" dirty="0">
                <a:latin typeface="Times New Roman" panose="02020603050405020304" pitchFamily="18" charset="0"/>
                <a:cs typeface="Times New Roman" panose="02020603050405020304" pitchFamily="18" charset="0"/>
              </a:rPr>
              <a:t> – […] En une comédie on a mis votre histoire.</a:t>
            </a:r>
          </a:p>
          <a:p>
            <a:r>
              <a:rPr lang="fr-FR" dirty="0">
                <a:latin typeface="Times New Roman" panose="02020603050405020304" pitchFamily="18" charset="0"/>
                <a:cs typeface="Times New Roman" panose="02020603050405020304" pitchFamily="18" charset="0"/>
              </a:rPr>
              <a:t>Dorante – En une comédie ?</a:t>
            </a:r>
          </a:p>
          <a:p>
            <a:r>
              <a:rPr lang="fr-FR" dirty="0" err="1">
                <a:latin typeface="Times New Roman" panose="02020603050405020304" pitchFamily="18" charset="0"/>
                <a:cs typeface="Times New Roman" panose="02020603050405020304" pitchFamily="18" charset="0"/>
              </a:rPr>
              <a:t>Cliton</a:t>
            </a:r>
            <a:r>
              <a:rPr lang="fr-FR" dirty="0">
                <a:latin typeface="Times New Roman" panose="02020603050405020304" pitchFamily="18" charset="0"/>
                <a:cs typeface="Times New Roman" panose="02020603050405020304" pitchFamily="18" charset="0"/>
              </a:rPr>
              <a:t> - 			Et si naïvement, </a:t>
            </a:r>
          </a:p>
          <a:p>
            <a:r>
              <a:rPr lang="fr-FR" dirty="0">
                <a:latin typeface="Times New Roman" panose="02020603050405020304" pitchFamily="18" charset="0"/>
                <a:cs typeface="Times New Roman" panose="02020603050405020304" pitchFamily="18" charset="0"/>
              </a:rPr>
              <a:t>Que j’ai cru, la voyant, voir un enchantement. (</a:t>
            </a:r>
            <a:r>
              <a:rPr lang="fr-FR" i="1" dirty="0">
                <a:latin typeface="Times New Roman" panose="02020603050405020304" pitchFamily="18" charset="0"/>
                <a:cs typeface="Times New Roman" panose="02020603050405020304" pitchFamily="18" charset="0"/>
              </a:rPr>
              <a:t>La Suite du Menteur</a:t>
            </a:r>
            <a:r>
              <a:rPr lang="fr-FR" dirty="0">
                <a:latin typeface="Times New Roman" panose="02020603050405020304" pitchFamily="18" charset="0"/>
                <a:cs typeface="Times New Roman" panose="02020603050405020304" pitchFamily="18" charset="0"/>
              </a:rPr>
              <a:t>, v. 273-274)</a:t>
            </a:r>
          </a:p>
        </p:txBody>
      </p:sp>
      <p:sp>
        <p:nvSpPr>
          <p:cNvPr id="5" name="ZoneTexte 4">
            <a:extLst>
              <a:ext uri="{FF2B5EF4-FFF2-40B4-BE49-F238E27FC236}">
                <a16:creationId xmlns:a16="http://schemas.microsoft.com/office/drawing/2014/main" id="{F549FF70-2FB0-5C43-976A-785C9917921F}"/>
              </a:ext>
            </a:extLst>
          </p:cNvPr>
          <p:cNvSpPr txBox="1"/>
          <p:nvPr/>
        </p:nvSpPr>
        <p:spPr>
          <a:xfrm>
            <a:off x="1744579" y="4487779"/>
            <a:ext cx="184731" cy="369332"/>
          </a:xfrm>
          <a:prstGeom prst="rect">
            <a:avLst/>
          </a:prstGeom>
          <a:noFill/>
        </p:spPr>
        <p:txBody>
          <a:bodyPr wrap="none" rtlCol="0">
            <a:spAutoFit/>
          </a:bodyPr>
          <a:lstStyle/>
          <a:p>
            <a:endParaRPr lang="fr-FR" dirty="0"/>
          </a:p>
        </p:txBody>
      </p:sp>
      <p:sp>
        <p:nvSpPr>
          <p:cNvPr id="6" name="ZoneTexte 5">
            <a:extLst>
              <a:ext uri="{FF2B5EF4-FFF2-40B4-BE49-F238E27FC236}">
                <a16:creationId xmlns:a16="http://schemas.microsoft.com/office/drawing/2014/main" id="{6098B90B-6671-8E31-7984-4C4D9E35EEDF}"/>
              </a:ext>
            </a:extLst>
          </p:cNvPr>
          <p:cNvSpPr txBox="1"/>
          <p:nvPr/>
        </p:nvSpPr>
        <p:spPr>
          <a:xfrm>
            <a:off x="1106905" y="4648435"/>
            <a:ext cx="9024650" cy="646331"/>
          </a:xfrm>
          <a:prstGeom prst="rect">
            <a:avLst/>
          </a:prstGeom>
          <a:noFill/>
        </p:spPr>
        <p:txBody>
          <a:bodyPr wrap="none" rtlCol="0">
            <a:spAutoFit/>
          </a:bodyPr>
          <a:lstStyle/>
          <a:p>
            <a:r>
              <a:rPr lang="fr-FR" sz="1800" dirty="0">
                <a:effectLst/>
                <a:latin typeface="Times New Roman" panose="02020603050405020304" pitchFamily="18" charset="0"/>
                <a:ea typeface="Calibri" panose="020F0502020204030204" pitchFamily="34" charset="0"/>
              </a:rPr>
              <a:t>Cléandre – Tu sembles t’en fâcher ?</a:t>
            </a:r>
          </a:p>
          <a:p>
            <a:r>
              <a:rPr lang="fr-FR" sz="1800" dirty="0">
                <a:effectLst/>
                <a:latin typeface="Times New Roman" panose="02020603050405020304" pitchFamily="18" charset="0"/>
                <a:ea typeface="Calibri" panose="020F0502020204030204" pitchFamily="34" charset="0"/>
              </a:rPr>
              <a:t>Mélisse – 			Je m’en fâche pour vous. (</a:t>
            </a:r>
            <a:r>
              <a:rPr lang="fr-FR" sz="1800" i="1" dirty="0">
                <a:effectLst/>
                <a:latin typeface="Times New Roman" panose="02020603050405020304" pitchFamily="18" charset="0"/>
                <a:ea typeface="Calibri" panose="020F0502020204030204" pitchFamily="34" charset="0"/>
              </a:rPr>
              <a:t>La Suite du Menteur</a:t>
            </a:r>
            <a:r>
              <a:rPr lang="fr-FR" sz="1800" dirty="0">
                <a:effectLst/>
                <a:latin typeface="Times New Roman" panose="02020603050405020304" pitchFamily="18" charset="0"/>
                <a:ea typeface="Calibri" panose="020F0502020204030204" pitchFamily="34" charset="0"/>
              </a:rPr>
              <a:t>, v. 1260)</a:t>
            </a:r>
            <a:endParaRPr lang="fr-FR" dirty="0"/>
          </a:p>
        </p:txBody>
      </p:sp>
      <p:sp>
        <p:nvSpPr>
          <p:cNvPr id="7" name="ZoneTexte 6">
            <a:extLst>
              <a:ext uri="{FF2B5EF4-FFF2-40B4-BE49-F238E27FC236}">
                <a16:creationId xmlns:a16="http://schemas.microsoft.com/office/drawing/2014/main" id="{DA29DAF6-7DC3-F593-5C4D-CEC0F23404B9}"/>
              </a:ext>
            </a:extLst>
          </p:cNvPr>
          <p:cNvSpPr txBox="1"/>
          <p:nvPr/>
        </p:nvSpPr>
        <p:spPr>
          <a:xfrm>
            <a:off x="1227221" y="5706615"/>
            <a:ext cx="5368264" cy="923330"/>
          </a:xfrm>
          <a:prstGeom prst="rect">
            <a:avLst/>
          </a:prstGeom>
          <a:noFill/>
        </p:spPr>
        <p:txBody>
          <a:bodyPr wrap="none" rtlCol="0">
            <a:spAutoFit/>
          </a:bodyPr>
          <a:lstStyle/>
          <a:p>
            <a:r>
              <a:rPr lang="fr-FR" dirty="0">
                <a:latin typeface="Times New Roman" panose="02020603050405020304" pitchFamily="18" charset="0"/>
                <a:cs typeface="Times New Roman" panose="02020603050405020304" pitchFamily="18" charset="0"/>
              </a:rPr>
              <a:t>Lyse – Sans mentir?</a:t>
            </a:r>
          </a:p>
          <a:p>
            <a:r>
              <a:rPr lang="fr-FR" dirty="0">
                <a:latin typeface="Times New Roman" panose="02020603050405020304" pitchFamily="18" charset="0"/>
                <a:cs typeface="Times New Roman" panose="02020603050405020304" pitchFamily="18" charset="0"/>
              </a:rPr>
              <a:t>Dorante - 	Sans mentir.</a:t>
            </a:r>
          </a:p>
          <a:p>
            <a:r>
              <a:rPr lang="fr-FR" dirty="0" err="1">
                <a:latin typeface="Times New Roman" panose="02020603050405020304" pitchFamily="18" charset="0"/>
                <a:cs typeface="Times New Roman" panose="02020603050405020304" pitchFamily="18" charset="0"/>
              </a:rPr>
              <a:t>Cliton</a:t>
            </a:r>
            <a:r>
              <a:rPr lang="fr-FR" dirty="0">
                <a:latin typeface="Times New Roman" panose="02020603050405020304" pitchFamily="18" charset="0"/>
                <a:cs typeface="Times New Roman" panose="02020603050405020304" pitchFamily="18" charset="0"/>
              </a:rPr>
              <a:t> - 			Il </a:t>
            </a:r>
            <a:r>
              <a:rPr lang="fr-FR" dirty="0" err="1">
                <a:latin typeface="Times New Roman" panose="02020603050405020304" pitchFamily="18" charset="0"/>
                <a:cs typeface="Times New Roman" panose="02020603050405020304" pitchFamily="18" charset="0"/>
              </a:rPr>
              <a:t>nest</a:t>
            </a:r>
            <a:r>
              <a:rPr lang="fr-FR" dirty="0">
                <a:latin typeface="Times New Roman" panose="02020603050405020304" pitchFamily="18" charset="0"/>
                <a:cs typeface="Times New Roman" panose="02020603050405020304" pitchFamily="18" charset="0"/>
              </a:rPr>
              <a:t> trop jeune, il n’ose.</a:t>
            </a:r>
          </a:p>
        </p:txBody>
      </p:sp>
    </p:spTree>
    <p:extLst>
      <p:ext uri="{BB962C8B-B14F-4D97-AF65-F5344CB8AC3E}">
        <p14:creationId xmlns:p14="http://schemas.microsoft.com/office/powerpoint/2010/main" val="2054986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2ACF918F-4F27-5A9C-3A30-302FF53A69A8}"/>
              </a:ext>
            </a:extLst>
          </p:cNvPr>
          <p:cNvSpPr txBox="1"/>
          <p:nvPr/>
        </p:nvSpPr>
        <p:spPr>
          <a:xfrm>
            <a:off x="468347" y="3653016"/>
            <a:ext cx="5182573" cy="369332"/>
          </a:xfrm>
          <a:prstGeom prst="rect">
            <a:avLst/>
          </a:prstGeom>
          <a:noFill/>
        </p:spPr>
        <p:txBody>
          <a:bodyPr wrap="none" rtlCol="0">
            <a:spAutoFit/>
          </a:bodyPr>
          <a:lstStyle/>
          <a:p>
            <a:r>
              <a:rPr lang="fr-FR" b="1" dirty="0"/>
              <a:t>2e cas : les scènes les plus riches en vers fragmentés</a:t>
            </a:r>
          </a:p>
        </p:txBody>
      </p:sp>
      <p:sp>
        <p:nvSpPr>
          <p:cNvPr id="7" name="ZoneTexte 6">
            <a:extLst>
              <a:ext uri="{FF2B5EF4-FFF2-40B4-BE49-F238E27FC236}">
                <a16:creationId xmlns:a16="http://schemas.microsoft.com/office/drawing/2014/main" id="{F20EDE0D-216A-6695-F5C1-92C85C597CFD}"/>
              </a:ext>
            </a:extLst>
          </p:cNvPr>
          <p:cNvSpPr txBox="1"/>
          <p:nvPr/>
        </p:nvSpPr>
        <p:spPr>
          <a:xfrm>
            <a:off x="468346" y="4022348"/>
            <a:ext cx="11579871" cy="2677656"/>
          </a:xfrm>
          <a:prstGeom prst="rect">
            <a:avLst/>
          </a:prstGeom>
          <a:noFill/>
        </p:spPr>
        <p:txBody>
          <a:bodyPr wrap="square" rtlCol="0">
            <a:spAutoFit/>
          </a:bodyPr>
          <a:lstStyle/>
          <a:p>
            <a:r>
              <a:rPr lang="fr-FR" sz="1200" kern="100" dirty="0">
                <a:latin typeface="Calibri" panose="020F0502020204030204" pitchFamily="34" charset="0"/>
                <a:ea typeface="Calibri" panose="020F0502020204030204" pitchFamily="34" charset="0"/>
                <a:cs typeface="Times New Roman" panose="02020603050405020304" pitchFamily="18" charset="0"/>
              </a:rPr>
              <a:t>Dans l’absolu : </a:t>
            </a:r>
          </a:p>
          <a:p>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Place royale</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III 5 (5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et IV 7 (4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a:t>
            </a:r>
          </a:p>
          <a:p>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Le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I, 5 </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(12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II  3</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(11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antilabes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II 5 (13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III 5 (10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V5 (</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12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Suite du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I2</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(25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II 6</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(14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III 3 (9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fr-FR" sz="1200" kern="100" dirty="0">
              <a:latin typeface="Calibri" panose="020F0502020204030204" pitchFamily="34" charset="0"/>
              <a:ea typeface="Calibri" panose="020F0502020204030204" pitchFamily="34" charset="0"/>
              <a:cs typeface="Times New Roman" panose="02020603050405020304" pitchFamily="18" charset="0"/>
            </a:endParaRPr>
          </a:p>
          <a:p>
            <a:r>
              <a:rPr lang="fr-FR" sz="1200" kern="100" dirty="0">
                <a:latin typeface="Calibri" panose="020F0502020204030204" pitchFamily="34" charset="0"/>
                <a:ea typeface="Calibri" panose="020F0502020204030204" pitchFamily="34" charset="0"/>
                <a:cs typeface="Times New Roman" panose="02020603050405020304" pitchFamily="18" charset="0"/>
              </a:rPr>
              <a:t>De manière relative : </a:t>
            </a:r>
          </a:p>
          <a:p>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Le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moins prendre en compte II 5 et III 5. Ajouter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IV 5</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(30% des vers de la scène),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V 2</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(38, 8%) et </a:t>
            </a:r>
            <a:r>
              <a:rPr lang="fr-FR" sz="1200" b="1" kern="100" dirty="0">
                <a:effectLst/>
                <a:latin typeface="Calibri" panose="020F0502020204030204" pitchFamily="34" charset="0"/>
                <a:ea typeface="Calibri" panose="020F0502020204030204" pitchFamily="34" charset="0"/>
                <a:cs typeface="Times New Roman" panose="02020603050405020304" pitchFamily="18" charset="0"/>
              </a:rPr>
              <a:t>V 4</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(26%) </a:t>
            </a:r>
          </a:p>
          <a:p>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Suite du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moins prendre en compte III 3 (7,2%) et I 5 (même si 14% des vers de la scène sont des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car l’échelle n’est pas suffisamment représentative : 1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antilabe</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7 vers dans la scène).</a:t>
            </a:r>
          </a:p>
          <a:p>
            <a:endParaRPr lang="fr-FR" sz="1200" kern="100" dirty="0">
              <a:latin typeface="Calibri" panose="020F0502020204030204" pitchFamily="34" charset="0"/>
              <a:ea typeface="Calibri" panose="020F0502020204030204" pitchFamily="34" charset="0"/>
              <a:cs typeface="Times New Roman" panose="02020603050405020304" pitchFamily="18" charset="0"/>
            </a:endParaRPr>
          </a:p>
          <a:p>
            <a:r>
              <a:rPr lang="fr-FR" sz="1200" kern="100" dirty="0">
                <a:effectLst/>
                <a:latin typeface="Calibri" panose="020F0502020204030204" pitchFamily="34" charset="0"/>
                <a:ea typeface="Calibri" panose="020F0502020204030204" pitchFamily="34" charset="0"/>
                <a:cs typeface="Times New Roman" panose="02020603050405020304" pitchFamily="18" charset="0"/>
              </a:rPr>
              <a:t>En fin de compte : </a:t>
            </a:r>
          </a:p>
          <a:p>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Le Menteur </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I 5, II 3, V 5</a:t>
            </a:r>
          </a:p>
          <a:p>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Suite du Menteur </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I 2, II 6, IV 6, V 2, V2</a:t>
            </a:r>
          </a:p>
          <a:p>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ZoneTexte 7">
            <a:extLst>
              <a:ext uri="{FF2B5EF4-FFF2-40B4-BE49-F238E27FC236}">
                <a16:creationId xmlns:a16="http://schemas.microsoft.com/office/drawing/2014/main" id="{63157338-3BD4-BD19-21B2-0414CC388A48}"/>
              </a:ext>
            </a:extLst>
          </p:cNvPr>
          <p:cNvSpPr txBox="1"/>
          <p:nvPr/>
        </p:nvSpPr>
        <p:spPr>
          <a:xfrm>
            <a:off x="468345" y="1021526"/>
            <a:ext cx="11579871" cy="2585323"/>
          </a:xfrm>
          <a:prstGeom prst="rect">
            <a:avLst/>
          </a:prstGeom>
          <a:noFill/>
        </p:spPr>
        <p:txBody>
          <a:bodyPr wrap="square" rtlCol="0">
            <a:spAutoFit/>
          </a:bodyPr>
          <a:lstStyle/>
          <a:p>
            <a:r>
              <a:rPr lang="fr-FR" sz="1200" kern="100" dirty="0">
                <a:effectLst/>
                <a:latin typeface="Calibri" panose="020F0502020204030204" pitchFamily="34" charset="0"/>
                <a:ea typeface="Calibri" panose="020F0502020204030204" pitchFamily="34" charset="0"/>
                <a:cs typeface="Times New Roman" panose="02020603050405020304" pitchFamily="18" charset="0"/>
              </a:rPr>
              <a:t>2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4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Place Royale</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II 5, III 4, IV 2 et IV 3</a:t>
            </a:r>
          </a:p>
          <a:p>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200" kern="100" dirty="0">
                <a:effectLst/>
                <a:latin typeface="Calibri" panose="020F0502020204030204" pitchFamily="34" charset="0"/>
                <a:ea typeface="Calibri" panose="020F0502020204030204" pitchFamily="34" charset="0"/>
                <a:cs typeface="Times New Roman" panose="02020603050405020304" pitchFamily="18" charset="0"/>
              </a:rPr>
              <a:t>2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13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Le Menteur </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3 fois dans I 5, 2 fois dans II 3, 1 fois dans II 5, 1 fois dans II 7, 1 fois dans IV 3, 2 fois dans IV 4, 1 fois dans IV 6, 1 fois dans V 5, 1 fois dans V 6.</a:t>
            </a:r>
          </a:p>
          <a:p>
            <a:pPr>
              <a:tabLst>
                <a:tab pos="2518410" algn="l"/>
              </a:tabLst>
            </a:pP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3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2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Le Menteur </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II 3, II 5</a:t>
            </a:r>
          </a:p>
          <a:p>
            <a:r>
              <a:rPr lang="fr-FR" sz="1200" kern="100" dirty="0">
                <a:effectLst/>
                <a:latin typeface="Calibri" panose="020F0502020204030204" pitchFamily="34" charset="0"/>
                <a:ea typeface="Calibri" panose="020F0502020204030204" pitchFamily="34" charset="0"/>
                <a:cs typeface="Times New Roman" panose="02020603050405020304" pitchFamily="18" charset="0"/>
              </a:rPr>
              <a:t>6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1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Le Menteur </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V 5</a:t>
            </a:r>
          </a:p>
          <a:p>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fr-FR" sz="1200" kern="100" dirty="0">
                <a:effectLst/>
                <a:latin typeface="Calibri" panose="020F0502020204030204" pitchFamily="34" charset="0"/>
                <a:ea typeface="Calibri" panose="020F0502020204030204" pitchFamily="34" charset="0"/>
                <a:cs typeface="Times New Roman" panose="02020603050405020304" pitchFamily="18" charset="0"/>
              </a:rPr>
              <a:t>2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16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Suite du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2 fois en I 2, 1 fois en II 1, 1 fois en II 6, 1 fois en II 1, 1 fois en III 1, 2 fois en III 3,  1 fois en III 4, 1 fois en III 5, 2 fois en IV 5, 1 fois en IV 8, 1 fois en V 1, 1 fois en V 2, 1 fois en V 4</a:t>
            </a:r>
          </a:p>
          <a:p>
            <a:r>
              <a:rPr lang="fr-FR" sz="1200" kern="100" dirty="0">
                <a:latin typeface="Calibri" panose="020F0502020204030204" pitchFamily="34" charset="0"/>
                <a:ea typeface="Calibri" panose="020F0502020204030204" pitchFamily="34" charset="0"/>
                <a:cs typeface="Times New Roman" panose="02020603050405020304" pitchFamily="18" charset="0"/>
              </a:rPr>
              <a:t>3</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3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Suite du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2 fois en I 2, 1 fois en II 6, 1 fois en III 3</a:t>
            </a:r>
          </a:p>
          <a:p>
            <a:r>
              <a:rPr lang="fr-FR" sz="1200" kern="100" dirty="0">
                <a:latin typeface="Calibri" panose="020F0502020204030204" pitchFamily="34" charset="0"/>
                <a:ea typeface="Calibri" panose="020F0502020204030204" pitchFamily="34" charset="0"/>
                <a:cs typeface="Times New Roman" panose="02020603050405020304" pitchFamily="18" charset="0"/>
              </a:rPr>
              <a:t>4</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1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Suite du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V2</a:t>
            </a:r>
          </a:p>
          <a:p>
            <a:r>
              <a:rPr lang="fr-FR" sz="1200" kern="100" dirty="0">
                <a:latin typeface="Calibri" panose="020F0502020204030204" pitchFamily="34" charset="0"/>
                <a:ea typeface="Calibri" panose="020F0502020204030204" pitchFamily="34" charset="0"/>
                <a:cs typeface="Times New Roman" panose="02020603050405020304" pitchFamily="18" charset="0"/>
              </a:rPr>
              <a:t>5</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200" kern="100" dirty="0" err="1">
                <a:effectLst/>
                <a:latin typeface="Calibri" panose="020F0502020204030204" pitchFamily="34" charset="0"/>
                <a:ea typeface="Calibri" panose="020F0502020204030204" pitchFamily="34" charset="0"/>
                <a:cs typeface="Times New Roman" panose="02020603050405020304" pitchFamily="18" charset="0"/>
              </a:rPr>
              <a:t>antilabès</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successifs : 1 fois dans </a:t>
            </a:r>
            <a:r>
              <a:rPr lang="fr-FR" sz="1200" i="1" kern="100" dirty="0">
                <a:effectLst/>
                <a:latin typeface="Calibri" panose="020F0502020204030204" pitchFamily="34" charset="0"/>
                <a:ea typeface="Calibri" panose="020F0502020204030204" pitchFamily="34" charset="0"/>
                <a:cs typeface="Times New Roman" panose="02020603050405020304" pitchFamily="18" charset="0"/>
              </a:rPr>
              <a:t>La Suite du Menteur</a:t>
            </a:r>
            <a:r>
              <a:rPr lang="fr-FR" sz="1200" kern="100" dirty="0">
                <a:effectLst/>
                <a:latin typeface="Calibri" panose="020F0502020204030204" pitchFamily="34" charset="0"/>
                <a:ea typeface="Calibri" panose="020F0502020204030204" pitchFamily="34" charset="0"/>
                <a:cs typeface="Times New Roman" panose="02020603050405020304" pitchFamily="18" charset="0"/>
              </a:rPr>
              <a:t> : I 2</a:t>
            </a:r>
          </a:p>
          <a:p>
            <a:endParaRPr lang="fr-FR" dirty="0"/>
          </a:p>
        </p:txBody>
      </p:sp>
      <p:sp>
        <p:nvSpPr>
          <p:cNvPr id="2" name="ZoneTexte 1">
            <a:extLst>
              <a:ext uri="{FF2B5EF4-FFF2-40B4-BE49-F238E27FC236}">
                <a16:creationId xmlns:a16="http://schemas.microsoft.com/office/drawing/2014/main" id="{D697C93E-7D6F-64E9-A1B5-2469B3CB34BD}"/>
              </a:ext>
            </a:extLst>
          </p:cNvPr>
          <p:cNvSpPr txBox="1"/>
          <p:nvPr/>
        </p:nvSpPr>
        <p:spPr>
          <a:xfrm>
            <a:off x="348032" y="582944"/>
            <a:ext cx="3550200" cy="369332"/>
          </a:xfrm>
          <a:prstGeom prst="rect">
            <a:avLst/>
          </a:prstGeom>
          <a:noFill/>
        </p:spPr>
        <p:txBody>
          <a:bodyPr wrap="square" rtlCol="0">
            <a:spAutoFit/>
          </a:bodyPr>
          <a:lstStyle/>
          <a:p>
            <a:r>
              <a:rPr lang="fr-FR" dirty="0"/>
              <a:t> </a:t>
            </a:r>
            <a:r>
              <a:rPr lang="fr-FR" b="1" dirty="0"/>
              <a:t>1</a:t>
            </a:r>
            <a:r>
              <a:rPr lang="fr-FR" b="1" baseline="30000" dirty="0"/>
              <a:t>er</a:t>
            </a:r>
            <a:r>
              <a:rPr lang="fr-FR" b="1" dirty="0"/>
              <a:t> cas : les successions d’</a:t>
            </a:r>
            <a:r>
              <a:rPr lang="fr-FR" b="1" dirty="0" err="1"/>
              <a:t>antilabès</a:t>
            </a:r>
            <a:endParaRPr lang="fr-FR" b="1" dirty="0"/>
          </a:p>
        </p:txBody>
      </p:sp>
    </p:spTree>
    <p:extLst>
      <p:ext uri="{BB962C8B-B14F-4D97-AF65-F5344CB8AC3E}">
        <p14:creationId xmlns:p14="http://schemas.microsoft.com/office/powerpoint/2010/main" val="2250117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E6C51AD8-12AD-F0B8-DC7E-50E2B081FE74}"/>
              </a:ext>
            </a:extLst>
          </p:cNvPr>
          <p:cNvSpPr txBox="1"/>
          <p:nvPr/>
        </p:nvSpPr>
        <p:spPr>
          <a:xfrm>
            <a:off x="1256146" y="2429164"/>
            <a:ext cx="7629236" cy="2031325"/>
          </a:xfrm>
          <a:prstGeom prst="rect">
            <a:avLst/>
          </a:prstGeom>
          <a:noFill/>
        </p:spPr>
        <p:txBody>
          <a:bodyPr wrap="square" rtlCol="0">
            <a:spAutoFit/>
          </a:bodyPr>
          <a:lstStyle/>
          <a:p>
            <a:r>
              <a:rPr lang="fr-FR" sz="1800" dirty="0">
                <a:effectLst/>
                <a:latin typeface="Calibri" panose="020F0502020204030204" pitchFamily="34" charset="0"/>
                <a:ea typeface="Calibri" panose="020F0502020204030204" pitchFamily="34" charset="0"/>
                <a:cs typeface="Times New Roman" panose="02020603050405020304" pitchFamily="18" charset="0"/>
              </a:rPr>
              <a:t>Chimène -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Va, je ne te hais point</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i="1" dirty="0">
                <a:effectLst/>
                <a:latin typeface="Calibri" panose="020F0502020204030204" pitchFamily="34" charset="0"/>
                <a:ea typeface="Calibri" panose="020F0502020204030204" pitchFamily="34" charset="0"/>
                <a:cs typeface="Times New Roman" panose="02020603050405020304" pitchFamily="18" charset="0"/>
              </a:rPr>
              <a:t>Le Cid</a:t>
            </a:r>
            <a:r>
              <a:rPr lang="fr-FR" sz="1800" dirty="0">
                <a:effectLst/>
                <a:latin typeface="Calibri" panose="020F0502020204030204" pitchFamily="34" charset="0"/>
                <a:ea typeface="Calibri" panose="020F0502020204030204" pitchFamily="34" charset="0"/>
                <a:cs typeface="Times New Roman" panose="02020603050405020304" pitchFamily="18" charset="0"/>
              </a:rPr>
              <a:t>, v. 963) </a:t>
            </a:r>
            <a:endParaRPr lang="fr-FR"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fr-FR" sz="1800" dirty="0">
                <a:latin typeface="Calibri" panose="020F0502020204030204" pitchFamily="34" charset="0"/>
                <a:ea typeface="Calibri" panose="020F0502020204030204" pitchFamily="34" charset="0"/>
                <a:cs typeface="Times New Roman" panose="02020603050405020304" pitchFamily="18" charset="0"/>
              </a:rPr>
              <a:t>Rodrigue -		      </a:t>
            </a:r>
            <a:r>
              <a:rPr lang="fr-FR" sz="1800" dirty="0">
                <a:effectLst/>
                <a:latin typeface="Calibri" panose="020F0502020204030204" pitchFamily="34" charset="0"/>
                <a:ea typeface="Calibri" panose="020F0502020204030204" pitchFamily="34" charset="0"/>
                <a:cs typeface="Times New Roman" panose="02020603050405020304" pitchFamily="18" charset="0"/>
              </a:rPr>
              <a:t>Tu le dois.</a:t>
            </a:r>
          </a:p>
          <a:p>
            <a:pPr marL="0" indent="0">
              <a:buNone/>
            </a:pPr>
            <a:r>
              <a:rPr lang="fr-FR" sz="1800" dirty="0">
                <a:latin typeface="Calibri" panose="020F0502020204030204" pitchFamily="34" charset="0"/>
                <a:ea typeface="Calibri" panose="020F0502020204030204" pitchFamily="34" charset="0"/>
                <a:cs typeface="Times New Roman" panose="02020603050405020304" pitchFamily="18" charset="0"/>
              </a:rPr>
              <a:t>Chimène - 			      </a:t>
            </a:r>
            <a:r>
              <a:rPr lang="fr-FR" sz="1800" dirty="0">
                <a:effectLst/>
                <a:latin typeface="Calibri" panose="020F0502020204030204" pitchFamily="34" charset="0"/>
                <a:ea typeface="Calibri" panose="020F0502020204030204" pitchFamily="34" charset="0"/>
                <a:cs typeface="Times New Roman" panose="02020603050405020304" pitchFamily="18" charset="0"/>
              </a:rPr>
              <a:t>Je ne puis.</a:t>
            </a:r>
            <a:endParaRPr lang="fr-FR" dirty="0"/>
          </a:p>
          <a:p>
            <a:endParaRPr lang="fr-FR" dirty="0"/>
          </a:p>
          <a:p>
            <a:endParaRPr lang="fr-FR" dirty="0"/>
          </a:p>
          <a:p>
            <a:r>
              <a:rPr lang="fr-FR" sz="1800" dirty="0">
                <a:effectLst/>
                <a:latin typeface="Calibri" panose="020F0502020204030204" pitchFamily="34" charset="0"/>
                <a:ea typeface="Calibri" panose="020F0502020204030204" pitchFamily="34" charset="0"/>
                <a:cs typeface="Times New Roman" panose="02020603050405020304" pitchFamily="18" charset="0"/>
              </a:rPr>
              <a:t>Julie - Que vouliez-vous qu’il fît contre trois ? </a:t>
            </a:r>
            <a:endParaRPr lang="fr-FR" dirty="0"/>
          </a:p>
          <a:p>
            <a:r>
              <a:rPr lang="fr-FR" sz="1800" dirty="0">
                <a:effectLst/>
                <a:latin typeface="Calibri" panose="020F0502020204030204" pitchFamily="34" charset="0"/>
                <a:ea typeface="Calibri" panose="020F0502020204030204" pitchFamily="34" charset="0"/>
                <a:cs typeface="Times New Roman" panose="02020603050405020304" pitchFamily="18" charset="0"/>
              </a:rPr>
              <a:t>Le vieil Horace -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Qu’il mourût  	</a:t>
            </a:r>
            <a:r>
              <a:rPr lang="fr-FR" sz="1800" dirty="0">
                <a:effectLst/>
                <a:latin typeface="Calibri" panose="020F0502020204030204" pitchFamily="34" charset="0"/>
                <a:ea typeface="Calibri" panose="020F0502020204030204" pitchFamily="34" charset="0"/>
                <a:cs typeface="Times New Roman" panose="02020603050405020304" pitchFamily="18" charset="0"/>
              </a:rPr>
              <a:t>(</a:t>
            </a:r>
            <a:r>
              <a:rPr lang="fr-FR" sz="1800" i="1" dirty="0">
                <a:effectLst/>
                <a:latin typeface="Calibri" panose="020F0502020204030204" pitchFamily="34" charset="0"/>
                <a:ea typeface="Calibri" panose="020F0502020204030204" pitchFamily="34" charset="0"/>
                <a:cs typeface="Times New Roman" panose="02020603050405020304" pitchFamily="18" charset="0"/>
              </a:rPr>
              <a:t>Horace</a:t>
            </a:r>
            <a:r>
              <a:rPr lang="fr-FR" sz="1800" dirty="0">
                <a:effectLst/>
                <a:latin typeface="Calibri" panose="020F0502020204030204" pitchFamily="34" charset="0"/>
                <a:ea typeface="Calibri" panose="020F0502020204030204" pitchFamily="34" charset="0"/>
                <a:cs typeface="Times New Roman" panose="02020603050405020304" pitchFamily="18" charset="0"/>
              </a:rPr>
              <a:t>, v. 1021)</a:t>
            </a:r>
            <a:endParaRPr lang="fr-FR" sz="18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ZoneTexte 1">
            <a:extLst>
              <a:ext uri="{FF2B5EF4-FFF2-40B4-BE49-F238E27FC236}">
                <a16:creationId xmlns:a16="http://schemas.microsoft.com/office/drawing/2014/main" id="{9F07041C-75D3-84A4-EFFB-A2A402C96469}"/>
              </a:ext>
            </a:extLst>
          </p:cNvPr>
          <p:cNvSpPr txBox="1"/>
          <p:nvPr/>
        </p:nvSpPr>
        <p:spPr>
          <a:xfrm>
            <a:off x="3897746" y="1052946"/>
            <a:ext cx="3714222" cy="523220"/>
          </a:xfrm>
          <a:prstGeom prst="rect">
            <a:avLst/>
          </a:prstGeom>
          <a:noFill/>
        </p:spPr>
        <p:txBody>
          <a:bodyPr wrap="none" rtlCol="0">
            <a:spAutoFit/>
          </a:bodyPr>
          <a:lstStyle/>
          <a:p>
            <a:r>
              <a:rPr lang="fr-FR" sz="2800" dirty="0"/>
              <a:t>… font partie d’</a:t>
            </a:r>
            <a:r>
              <a:rPr lang="fr-FR" sz="2800" dirty="0" err="1"/>
              <a:t>antilabès</a:t>
            </a:r>
            <a:endParaRPr lang="fr-FR" sz="2800" dirty="0"/>
          </a:p>
        </p:txBody>
      </p:sp>
    </p:spTree>
    <p:extLst>
      <p:ext uri="{BB962C8B-B14F-4D97-AF65-F5344CB8AC3E}">
        <p14:creationId xmlns:p14="http://schemas.microsoft.com/office/powerpoint/2010/main" val="1602067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A559ACC-C9EE-6890-BFEB-3FCA74DBF3A5}"/>
              </a:ext>
            </a:extLst>
          </p:cNvPr>
          <p:cNvSpPr txBox="1"/>
          <p:nvPr/>
        </p:nvSpPr>
        <p:spPr>
          <a:xfrm>
            <a:off x="988291" y="434110"/>
            <a:ext cx="10751128" cy="5632311"/>
          </a:xfrm>
          <a:prstGeom prst="rect">
            <a:avLst/>
          </a:prstGeom>
          <a:noFill/>
        </p:spPr>
        <p:txBody>
          <a:bodyPr wrap="square" rtlCol="0">
            <a:spAutoFit/>
          </a:bodyPr>
          <a:lstStyle/>
          <a:p>
            <a:pPr algn="just"/>
            <a:endParaRPr lang="fr-FR" dirty="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algn="just"/>
            <a:r>
              <a:rPr lang="fr-FR" b="1" dirty="0">
                <a:latin typeface="Times New Roman" panose="02020603050405020304" pitchFamily="18" charset="0"/>
                <a:cs typeface="Times New Roman" panose="02020603050405020304" pitchFamily="18" charset="0"/>
              </a:rPr>
              <a:t>Robert Hogan, </a:t>
            </a:r>
            <a:r>
              <a:rPr lang="fr-FR" b="1" i="1" dirty="0">
                <a:latin typeface="Times New Roman" panose="02020603050405020304" pitchFamily="18" charset="0"/>
                <a:cs typeface="Times New Roman" panose="02020603050405020304" pitchFamily="18" charset="0"/>
              </a:rPr>
              <a:t>The </a:t>
            </a:r>
            <a:r>
              <a:rPr lang="fr-FR" b="1" i="1" dirty="0" err="1">
                <a:latin typeface="Times New Roman" panose="02020603050405020304" pitchFamily="18" charset="0"/>
                <a:cs typeface="Times New Roman" panose="02020603050405020304" pitchFamily="18" charset="0"/>
              </a:rPr>
              <a:t>dramatic</a:t>
            </a:r>
            <a:r>
              <a:rPr lang="fr-FR" b="1" i="1" dirty="0">
                <a:latin typeface="Times New Roman" panose="02020603050405020304" pitchFamily="18" charset="0"/>
                <a:cs typeface="Times New Roman" panose="02020603050405020304" pitchFamily="18" charset="0"/>
              </a:rPr>
              <a:t> </a:t>
            </a:r>
            <a:r>
              <a:rPr lang="fr-FR" b="1" i="1" dirty="0" err="1">
                <a:latin typeface="Times New Roman" panose="02020603050405020304" pitchFamily="18" charset="0"/>
                <a:cs typeface="Times New Roman" panose="02020603050405020304" pitchFamily="18" charset="0"/>
              </a:rPr>
              <a:t>function</a:t>
            </a:r>
            <a:r>
              <a:rPr lang="fr-FR" b="1" i="1" dirty="0">
                <a:latin typeface="Times New Roman" panose="02020603050405020304" pitchFamily="18" charset="0"/>
                <a:cs typeface="Times New Roman" panose="02020603050405020304" pitchFamily="18" charset="0"/>
              </a:rPr>
              <a:t> of </a:t>
            </a:r>
            <a:r>
              <a:rPr lang="fr-FR" b="1" i="1" dirty="0" err="1">
                <a:latin typeface="Times New Roman" panose="02020603050405020304" pitchFamily="18" charset="0"/>
                <a:cs typeface="Times New Roman" panose="02020603050405020304" pitchFamily="18" charset="0"/>
              </a:rPr>
              <a:t>antilabe</a:t>
            </a:r>
            <a:r>
              <a:rPr lang="fr-FR" b="1" i="1" dirty="0">
                <a:latin typeface="Times New Roman" panose="02020603050405020304" pitchFamily="18" charset="0"/>
                <a:cs typeface="Times New Roman" panose="02020603050405020304" pitchFamily="18" charset="0"/>
              </a:rPr>
              <a:t> in </a:t>
            </a:r>
            <a:r>
              <a:rPr lang="fr-FR" b="1" i="1" dirty="0" err="1">
                <a:latin typeface="Times New Roman" panose="02020603050405020304" pitchFamily="18" charset="0"/>
                <a:cs typeface="Times New Roman" panose="02020603050405020304" pitchFamily="18" charset="0"/>
              </a:rPr>
              <a:t>greek</a:t>
            </a:r>
            <a:r>
              <a:rPr lang="fr-FR" b="1" i="1" dirty="0">
                <a:latin typeface="Times New Roman" panose="02020603050405020304" pitchFamily="18" charset="0"/>
                <a:cs typeface="Times New Roman" panose="02020603050405020304" pitchFamily="18" charset="0"/>
              </a:rPr>
              <a:t> </a:t>
            </a:r>
            <a:r>
              <a:rPr lang="fr-FR" b="1" i="1" dirty="0" err="1">
                <a:latin typeface="Times New Roman" panose="02020603050405020304" pitchFamily="18" charset="0"/>
                <a:cs typeface="Times New Roman" panose="02020603050405020304" pitchFamily="18" charset="0"/>
              </a:rPr>
              <a:t>tragedy</a:t>
            </a:r>
            <a:r>
              <a:rPr lang="fr-FR" b="1" dirty="0">
                <a:latin typeface="Times New Roman" panose="02020603050405020304" pitchFamily="18" charset="0"/>
                <a:cs typeface="Times New Roman" panose="02020603050405020304" pitchFamily="18" charset="0"/>
              </a:rPr>
              <a:t>, Modern </a:t>
            </a:r>
            <a:r>
              <a:rPr lang="fr-FR" b="1" dirty="0" err="1">
                <a:latin typeface="Times New Roman" panose="02020603050405020304" pitchFamily="18" charset="0"/>
                <a:cs typeface="Times New Roman" panose="02020603050405020304" pitchFamily="18" charset="0"/>
              </a:rPr>
              <a:t>Literature</a:t>
            </a:r>
            <a:r>
              <a:rPr lang="fr-FR" b="1" dirty="0">
                <a:latin typeface="Times New Roman" panose="02020603050405020304" pitchFamily="18" charset="0"/>
                <a:cs typeface="Times New Roman" panose="02020603050405020304" pitchFamily="18" charset="0"/>
              </a:rPr>
              <a:t> </a:t>
            </a:r>
            <a:r>
              <a:rPr lang="fr-FR" b="1" dirty="0" err="1">
                <a:latin typeface="Times New Roman" panose="02020603050405020304" pitchFamily="18" charset="0"/>
                <a:cs typeface="Times New Roman" panose="02020603050405020304" pitchFamily="18" charset="0"/>
              </a:rPr>
              <a:t>Thesis</a:t>
            </a:r>
            <a:r>
              <a:rPr lang="fr-FR" b="1" dirty="0">
                <a:latin typeface="Times New Roman" panose="02020603050405020304" pitchFamily="18" charset="0"/>
                <a:cs typeface="Times New Roman" panose="02020603050405020304" pitchFamily="18" charset="0"/>
              </a:rPr>
              <a:t>, Dublin, Trinity </a:t>
            </a:r>
            <a:r>
              <a:rPr lang="fr-FR" b="1" dirty="0" err="1">
                <a:latin typeface="Times New Roman" panose="02020603050405020304" pitchFamily="18" charset="0"/>
                <a:cs typeface="Times New Roman" panose="02020603050405020304" pitchFamily="18" charset="0"/>
              </a:rPr>
              <a:t>College</a:t>
            </a:r>
            <a:r>
              <a:rPr lang="fr-FR" b="1" dirty="0">
                <a:latin typeface="Times New Roman" panose="02020603050405020304" pitchFamily="18" charset="0"/>
                <a:cs typeface="Times New Roman" panose="02020603050405020304" pitchFamily="18" charset="0"/>
              </a:rPr>
              <a:t>, 1997. </a:t>
            </a:r>
          </a:p>
          <a:p>
            <a:pPr algn="just"/>
            <a:endParaRPr lang="fr-FR" b="1"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fr-FR" b="1"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fr-FR" b="1" dirty="0">
                <a:latin typeface="Times New Roman" panose="02020603050405020304" pitchFamily="18" charset="0"/>
                <a:ea typeface="Calibri" panose="020F0502020204030204" pitchFamily="34" charset="0"/>
                <a:cs typeface="Times New Roman" panose="02020603050405020304" pitchFamily="18" charset="0"/>
              </a:rPr>
              <a:t>Mario </a:t>
            </a:r>
            <a:r>
              <a:rPr lang="fr-FR" b="1" dirty="0" err="1">
                <a:latin typeface="Times New Roman" panose="02020603050405020304" pitchFamily="18" charset="0"/>
                <a:ea typeface="Calibri" panose="020F0502020204030204" pitchFamily="34" charset="0"/>
                <a:cs typeface="Times New Roman" panose="02020603050405020304" pitchFamily="18" charset="0"/>
              </a:rPr>
              <a:t>Bonaria</a:t>
            </a:r>
            <a:r>
              <a:rPr lang="fr-FR" b="1" dirty="0">
                <a:latin typeface="Times New Roman" panose="02020603050405020304" pitchFamily="18" charset="0"/>
                <a:ea typeface="Calibri" panose="020F0502020204030204" pitchFamily="34" charset="0"/>
                <a:cs typeface="Times New Roman" panose="02020603050405020304" pitchFamily="18" charset="0"/>
              </a:rPr>
              <a:t>, « </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L’</a:t>
            </a:r>
            <a:r>
              <a:rPr lang="fr-FR" sz="1800" b="1" dirty="0" err="1">
                <a:effectLst/>
                <a:latin typeface="Times New Roman" panose="02020603050405020304" pitchFamily="18" charset="0"/>
                <a:ea typeface="Calibri" panose="020F0502020204030204" pitchFamily="34" charset="0"/>
                <a:cs typeface="Times New Roman" panose="02020603050405020304" pitchFamily="18" charset="0"/>
              </a:rPr>
              <a:t>antilabé</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1" dirty="0" err="1">
                <a:effectLst/>
                <a:latin typeface="Times New Roman" panose="02020603050405020304" pitchFamily="18" charset="0"/>
                <a:ea typeface="Calibri" panose="020F0502020204030204" pitchFamily="34" charset="0"/>
                <a:cs typeface="Times New Roman" panose="02020603050405020304" pitchFamily="18" charset="0"/>
              </a:rPr>
              <a:t>nella</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1" dirty="0" err="1">
                <a:effectLst/>
                <a:latin typeface="Times New Roman" panose="02020603050405020304" pitchFamily="18" charset="0"/>
                <a:ea typeface="Calibri" panose="020F0502020204030204" pitchFamily="34" charset="0"/>
                <a:cs typeface="Times New Roman" panose="02020603050405020304" pitchFamily="18" charset="0"/>
              </a:rPr>
              <a:t>tragedia</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1" dirty="0" err="1">
                <a:effectLst/>
                <a:latin typeface="Times New Roman" panose="02020603050405020304" pitchFamily="18" charset="0"/>
                <a:ea typeface="Calibri" panose="020F0502020204030204" pitchFamily="34" charset="0"/>
                <a:cs typeface="Times New Roman" panose="02020603050405020304" pitchFamily="18" charset="0"/>
              </a:rPr>
              <a:t>antica</a:t>
            </a:r>
            <a:r>
              <a:rPr lang="fr-FR" b="1" dirty="0">
                <a:latin typeface="Times New Roman" panose="02020603050405020304" pitchFamily="18" charset="0"/>
                <a:ea typeface="Calibri" panose="020F0502020204030204" pitchFamily="34" charset="0"/>
                <a:cs typeface="Times New Roman" panose="02020603050405020304" pitchFamily="18" charset="0"/>
              </a:rPr>
              <a:t> »,</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In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Studi</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di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filologica</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onore</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di Giusto Monaco</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I,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Letteratura</a:t>
            </a:r>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b="1" i="1" dirty="0" err="1">
                <a:effectLst/>
                <a:latin typeface="Times New Roman" panose="02020603050405020304" pitchFamily="18" charset="0"/>
                <a:ea typeface="Calibri" panose="020F0502020204030204" pitchFamily="34" charset="0"/>
                <a:cs typeface="Times New Roman" panose="02020603050405020304" pitchFamily="18" charset="0"/>
              </a:rPr>
              <a:t>greca</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fr-FR" sz="1800" b="1" dirty="0">
                <a:effectLst/>
                <a:latin typeface="Times New Roman" panose="02020603050405020304" pitchFamily="18" charset="0"/>
                <a:ea typeface="Calibri" panose="020F0502020204030204" pitchFamily="34" charset="0"/>
                <a:cs typeface="Times New Roman" panose="02020603050405020304" pitchFamily="18" charset="0"/>
              </a:rPr>
              <a:t>Palerme, Université de Palerme, Faculté des Lettres et de philosophie, 1991, p. 173–188.</a:t>
            </a:r>
            <a:r>
              <a:rPr lang="fr-FR" b="1" dirty="0">
                <a:effectLst/>
                <a:latin typeface="Times New Roman" panose="02020603050405020304" pitchFamily="18" charset="0"/>
                <a:cs typeface="Times New Roman" panose="02020603050405020304" pitchFamily="18" charset="0"/>
              </a:rPr>
              <a:t> </a:t>
            </a:r>
          </a:p>
          <a:p>
            <a:pPr algn="just"/>
            <a:r>
              <a:rPr lang="fr-FR" sz="1800"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è</a:t>
            </a:r>
            <a:r>
              <a:rPr lang="fr-FR" sz="1800" i="1" dirty="0">
                <a:effectLst/>
                <a:latin typeface="Times New Roman" panose="02020603050405020304" pitchFamily="18" charset="0"/>
                <a:ea typeface="Calibri" panose="020F0502020204030204" pitchFamily="34" charset="0"/>
              </a:rPr>
              <a:t> un mezzo </a:t>
            </a:r>
            <a:r>
              <a:rPr lang="fr-FR" sz="1800" i="1" dirty="0" err="1">
                <a:effectLst/>
                <a:latin typeface="Times New Roman" panose="02020603050405020304" pitchFamily="18" charset="0"/>
                <a:ea typeface="Calibri" panose="020F0502020204030204" pitchFamily="34" charset="0"/>
              </a:rPr>
              <a:t>stilistico</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particolarmente</a:t>
            </a:r>
            <a:r>
              <a:rPr lang="fr-FR" sz="1800" i="1" dirty="0">
                <a:effectLst/>
                <a:latin typeface="Times New Roman" panose="02020603050405020304" pitchFamily="18" charset="0"/>
                <a:ea typeface="Calibri" panose="020F0502020204030204" pitchFamily="34" charset="0"/>
              </a:rPr>
              <a:t> efficace per </a:t>
            </a:r>
            <a:r>
              <a:rPr lang="fr-FR" sz="1800" i="1" dirty="0" err="1">
                <a:effectLst/>
                <a:latin typeface="Times New Roman" panose="02020603050405020304" pitchFamily="18" charset="0"/>
                <a:ea typeface="Calibri" panose="020F0502020204030204" pitchFamily="34" charset="0"/>
              </a:rPr>
              <a:t>sottolineare</a:t>
            </a:r>
            <a:r>
              <a:rPr lang="fr-FR" sz="1800" i="1" dirty="0">
                <a:effectLst/>
                <a:latin typeface="Times New Roman" panose="02020603050405020304" pitchFamily="18" charset="0"/>
                <a:ea typeface="Calibri" panose="020F0502020204030204" pitchFamily="34" charset="0"/>
              </a:rPr>
              <a:t> la </a:t>
            </a:r>
            <a:r>
              <a:rPr lang="fr-FR" sz="1800" i="1" dirty="0" err="1">
                <a:effectLst/>
                <a:latin typeface="Times New Roman" panose="02020603050405020304" pitchFamily="18" charset="0"/>
                <a:ea typeface="Calibri" panose="020F0502020204030204" pitchFamily="34" charset="0"/>
              </a:rPr>
              <a:t>tensione</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drammatica</a:t>
            </a:r>
            <a:r>
              <a:rPr lang="fr-FR" sz="1800" i="1" dirty="0">
                <a:effectLst/>
                <a:latin typeface="Times New Roman" panose="02020603050405020304" pitchFamily="18" charset="0"/>
                <a:ea typeface="Calibri" panose="020F0502020204030204" pitchFamily="34" charset="0"/>
              </a:rPr>
              <a:t> e </a:t>
            </a:r>
            <a:r>
              <a:rPr lang="fr-FR" sz="1800" i="1" dirty="0" err="1">
                <a:effectLst/>
                <a:latin typeface="Times New Roman" panose="02020603050405020304" pitchFamily="18" charset="0"/>
                <a:ea typeface="Calibri" panose="020F0502020204030204" pitchFamily="34" charset="0"/>
              </a:rPr>
              <a:t>psicologica</a:t>
            </a:r>
            <a:r>
              <a:rPr lang="fr-FR" sz="1800" i="1" dirty="0">
                <a:effectLst/>
                <a:latin typeface="Times New Roman" panose="02020603050405020304" pitchFamily="18" charset="0"/>
                <a:ea typeface="Calibri" panose="020F0502020204030204" pitchFamily="34" charset="0"/>
              </a:rPr>
              <a:t> di </a:t>
            </a:r>
            <a:r>
              <a:rPr lang="fr-FR" sz="1800" i="1" dirty="0" err="1">
                <a:effectLst/>
                <a:latin typeface="Times New Roman" panose="02020603050405020304" pitchFamily="18" charset="0"/>
                <a:ea typeface="Calibri" panose="020F0502020204030204" pitchFamily="34" charset="0"/>
              </a:rPr>
              <a:t>determinati</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momenti</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dell’azione</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scenica</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specialemente</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quando</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è</a:t>
            </a:r>
            <a:r>
              <a:rPr lang="fr-FR" sz="1800" i="1" dirty="0">
                <a:effectLst/>
                <a:latin typeface="Times New Roman" panose="02020603050405020304" pitchFamily="18" charset="0"/>
                <a:ea typeface="Calibri" panose="020F0502020204030204" pitchFamily="34" charset="0"/>
              </a:rPr>
              <a:t> </a:t>
            </a:r>
            <a:r>
              <a:rPr lang="fr-FR" sz="1800" i="1" dirty="0" err="1">
                <a:effectLst/>
                <a:latin typeface="Times New Roman" panose="02020603050405020304" pitchFamily="18" charset="0"/>
                <a:ea typeface="Calibri" panose="020F0502020204030204" pitchFamily="34" charset="0"/>
              </a:rPr>
              <a:t>impiegata</a:t>
            </a:r>
            <a:r>
              <a:rPr lang="fr-FR" sz="1800" i="1" dirty="0">
                <a:effectLst/>
                <a:latin typeface="Times New Roman" panose="02020603050405020304" pitchFamily="18" charset="0"/>
                <a:ea typeface="Calibri" panose="020F0502020204030204" pitchFamily="34" charset="0"/>
              </a:rPr>
              <a:t> in modo non </a:t>
            </a:r>
            <a:r>
              <a:rPr lang="fr-FR" sz="1800" i="1" dirty="0" err="1">
                <a:effectLst/>
                <a:latin typeface="Times New Roman" panose="02020603050405020304" pitchFamily="18" charset="0"/>
                <a:ea typeface="Calibri" panose="020F0502020204030204" pitchFamily="34" charset="0"/>
              </a:rPr>
              <a:t>isolato</a:t>
            </a:r>
            <a:r>
              <a:rPr lang="fr-FR" sz="1800" i="1" dirty="0">
                <a:effectLst/>
                <a:latin typeface="Times New Roman" panose="02020603050405020304" pitchFamily="18" charset="0"/>
                <a:ea typeface="Calibri" panose="020F0502020204030204" pitchFamily="34" charset="0"/>
              </a:rPr>
              <a:t> </a:t>
            </a:r>
            <a:r>
              <a:rPr lang="fr-FR" sz="1800" dirty="0">
                <a:effectLst/>
                <a:latin typeface="Times New Roman" panose="02020603050405020304" pitchFamily="18" charset="0"/>
                <a:ea typeface="Calibri" panose="020F0502020204030204" pitchFamily="34" charset="0"/>
              </a:rPr>
              <a:t>» </a:t>
            </a:r>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r>
              <a:rPr lang="fr-FR" b="1" dirty="0">
                <a:latin typeface="Times New Roman" panose="02020603050405020304" pitchFamily="18" charset="0"/>
                <a:cs typeface="Times New Roman" panose="02020603050405020304" pitchFamily="18" charset="0"/>
              </a:rPr>
              <a:t>Gabriel </a:t>
            </a:r>
            <a:r>
              <a:rPr lang="fr-FR" b="1" dirty="0" err="1">
                <a:latin typeface="Times New Roman" panose="02020603050405020304" pitchFamily="18" charset="0"/>
                <a:cs typeface="Times New Roman" panose="02020603050405020304" pitchFamily="18" charset="0"/>
              </a:rPr>
              <a:t>Conesa</a:t>
            </a:r>
            <a:r>
              <a:rPr lang="fr-FR" b="1" dirty="0">
                <a:latin typeface="Times New Roman" panose="02020603050405020304" pitchFamily="18" charset="0"/>
                <a:cs typeface="Times New Roman" panose="02020603050405020304" pitchFamily="18" charset="0"/>
              </a:rPr>
              <a:t>, </a:t>
            </a:r>
            <a:r>
              <a:rPr lang="fr-FR" b="1" i="1" dirty="0">
                <a:latin typeface="Times New Roman" panose="02020603050405020304" pitchFamily="18" charset="0"/>
                <a:cs typeface="Times New Roman" panose="02020603050405020304" pitchFamily="18" charset="0"/>
              </a:rPr>
              <a:t>Corneille et la naissance du genre comique (1629-1636)</a:t>
            </a:r>
            <a:r>
              <a:rPr lang="fr-FR" b="1" dirty="0">
                <a:latin typeface="Times New Roman" panose="02020603050405020304" pitchFamily="18" charset="0"/>
                <a:cs typeface="Times New Roman" panose="02020603050405020304" pitchFamily="18" charset="0"/>
              </a:rPr>
              <a:t>, Paris, </a:t>
            </a:r>
            <a:r>
              <a:rPr lang="fr-FR" b="1" dirty="0" err="1">
                <a:latin typeface="Times New Roman" panose="02020603050405020304" pitchFamily="18" charset="0"/>
                <a:cs typeface="Times New Roman" panose="02020603050405020304" pitchFamily="18" charset="0"/>
              </a:rPr>
              <a:t>Sedes</a:t>
            </a:r>
            <a:r>
              <a:rPr lang="fr-FR" b="1" dirty="0">
                <a:latin typeface="Times New Roman" panose="02020603050405020304" pitchFamily="18" charset="0"/>
                <a:cs typeface="Times New Roman" panose="02020603050405020304" pitchFamily="18" charset="0"/>
              </a:rPr>
              <a:t>, 1989.</a:t>
            </a:r>
          </a:p>
          <a:p>
            <a:pPr algn="just"/>
            <a:r>
              <a:rPr lang="fr-FR" sz="1800" dirty="0">
                <a:effectLst/>
                <a:latin typeface="Times New Roman" panose="02020603050405020304" pitchFamily="18" charset="0"/>
                <a:ea typeface="Calibri" panose="020F0502020204030204" pitchFamily="34" charset="0"/>
              </a:rPr>
              <a:t>Le dialogue accidenté est « l’un des procédés formels les plus neufs que l’on rencontre sous la plume de notre poète, qui n’hésite pas à ménager des échanges de répliques très courtes, parfois monosyllabiques, articulées non pas selon des alternances métriques régulières, mais au contraire au moyen d’interruptions et autres accidents qui confèrent au dialogue une allure parfois désordonnée, mais toujours plus spontanée »</a:t>
            </a:r>
            <a:r>
              <a:rPr lang="fr-FR" dirty="0">
                <a:effectLst/>
              </a:rPr>
              <a:t> </a:t>
            </a:r>
            <a:r>
              <a:rPr lang="fr-FR" dirty="0">
                <a:effectLst/>
                <a:latin typeface="Times New Roman" panose="02020603050405020304" pitchFamily="18" charset="0"/>
                <a:cs typeface="Times New Roman" panose="02020603050405020304" pitchFamily="18" charset="0"/>
              </a:rPr>
              <a:t>(p. 201)</a:t>
            </a:r>
          </a:p>
          <a:p>
            <a:pPr algn="just"/>
            <a:endParaRPr lang="fr-FR" sz="1800" dirty="0">
              <a:effectLst/>
              <a:latin typeface="Times New Roman" panose="02020603050405020304" pitchFamily="18" charset="0"/>
              <a:ea typeface="Calibri" panose="020F0502020204030204" pitchFamily="34" charset="0"/>
            </a:endParaRPr>
          </a:p>
          <a:p>
            <a:pPr algn="just"/>
            <a:r>
              <a:rPr lang="fr-FR" sz="1800" dirty="0">
                <a:effectLst/>
                <a:latin typeface="Times New Roman" panose="02020603050405020304" pitchFamily="18" charset="0"/>
                <a:ea typeface="Calibri" panose="020F0502020204030204" pitchFamily="34" charset="0"/>
              </a:rPr>
              <a:t>Corneille « invente un discours à effets, fondé sur le seul jeu de l’alternance de parole, ou de l’irrégularité rythmique » (p. 209). </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89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D847B33C-E09E-681A-1C52-ED0C922CD8AE}"/>
              </a:ext>
            </a:extLst>
          </p:cNvPr>
          <p:cNvSpPr>
            <a:spLocks noGrp="1"/>
          </p:cNvSpPr>
          <p:nvPr>
            <p:ph type="title" idx="4294967295"/>
          </p:nvPr>
        </p:nvSpPr>
        <p:spPr>
          <a:xfrm>
            <a:off x="1239864" y="1849222"/>
            <a:ext cx="10515600" cy="2852737"/>
          </a:xfrm>
        </p:spPr>
        <p:txBody>
          <a:bodyPr>
            <a:normAutofit/>
          </a:bodyPr>
          <a:lstStyle/>
          <a:p>
            <a:pPr algn="ctr"/>
            <a:r>
              <a:rPr lang="fr-FR" sz="2800" b="1" dirty="0">
                <a:latin typeface="Times New Roman" panose="02020603050405020304" pitchFamily="18" charset="0"/>
                <a:cs typeface="Times New Roman" panose="02020603050405020304" pitchFamily="18" charset="0"/>
              </a:rPr>
              <a:t>Préambule - Les vers fragmentés chez Corneille, de </a:t>
            </a:r>
            <a:r>
              <a:rPr lang="fr-FR" sz="2800" b="1" i="1" dirty="0">
                <a:latin typeface="Times New Roman" panose="02020603050405020304" pitchFamily="18" charset="0"/>
                <a:cs typeface="Times New Roman" panose="02020603050405020304" pitchFamily="18" charset="0"/>
              </a:rPr>
              <a:t>Mélite</a:t>
            </a:r>
            <a:r>
              <a:rPr lang="fr-FR" sz="2800" b="1" dirty="0">
                <a:latin typeface="Times New Roman" panose="02020603050405020304" pitchFamily="18" charset="0"/>
                <a:cs typeface="Times New Roman" panose="02020603050405020304" pitchFamily="18" charset="0"/>
              </a:rPr>
              <a:t> (1629) à </a:t>
            </a:r>
            <a:r>
              <a:rPr lang="fr-FR" sz="2800" b="1" i="1" dirty="0">
                <a:latin typeface="Times New Roman" panose="02020603050405020304" pitchFamily="18" charset="0"/>
                <a:cs typeface="Times New Roman" panose="02020603050405020304" pitchFamily="18" charset="0"/>
              </a:rPr>
              <a:t>La Suite du Menteur </a:t>
            </a:r>
            <a:r>
              <a:rPr lang="fr-FR" sz="2800" b="1" dirty="0">
                <a:latin typeface="Times New Roman" panose="02020603050405020304" pitchFamily="18" charset="0"/>
                <a:cs typeface="Times New Roman" panose="02020603050405020304" pitchFamily="18" charset="0"/>
              </a:rPr>
              <a:t>(1643-1644)</a:t>
            </a:r>
          </a:p>
        </p:txBody>
      </p:sp>
      <p:sp>
        <p:nvSpPr>
          <p:cNvPr id="2" name="ZoneTexte 1">
            <a:extLst>
              <a:ext uri="{FF2B5EF4-FFF2-40B4-BE49-F238E27FC236}">
                <a16:creationId xmlns:a16="http://schemas.microsoft.com/office/drawing/2014/main" id="{589F732A-E9AE-4BF7-8B2D-2F24B332CD60}"/>
              </a:ext>
            </a:extLst>
          </p:cNvPr>
          <p:cNvSpPr txBox="1"/>
          <p:nvPr/>
        </p:nvSpPr>
        <p:spPr>
          <a:xfrm>
            <a:off x="192505" y="5775157"/>
            <a:ext cx="13371336" cy="553998"/>
          </a:xfrm>
          <a:prstGeom prst="rect">
            <a:avLst/>
          </a:prstGeom>
          <a:noFill/>
        </p:spPr>
        <p:txBody>
          <a:bodyPr wrap="square" rtlCol="0">
            <a:spAutoFit/>
          </a:bodyPr>
          <a:lstStyle/>
          <a:p>
            <a:r>
              <a:rPr lang="fr-FR" sz="1200" dirty="0"/>
              <a:t>N.B: les statistiques indiquées dans ce diaporama sont à envisager comme provisoires, en attendant d’être confirmées par de nouvelles vérifications. </a:t>
            </a:r>
          </a:p>
          <a:p>
            <a:r>
              <a:rPr lang="fr-FR" sz="1200" dirty="0"/>
              <a:t>L’ordre de grandeur est davantage à retenir que le chiffre précis.</a:t>
            </a:r>
            <a:r>
              <a:rPr lang="fr-FR" dirty="0"/>
              <a:t> </a:t>
            </a:r>
          </a:p>
        </p:txBody>
      </p:sp>
    </p:spTree>
    <p:extLst>
      <p:ext uri="{BB962C8B-B14F-4D97-AF65-F5344CB8AC3E}">
        <p14:creationId xmlns:p14="http://schemas.microsoft.com/office/powerpoint/2010/main" val="4039260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9B4F0345-8FD8-52F9-86F9-169DF0FE98D6}"/>
              </a:ext>
            </a:extLst>
          </p:cNvPr>
          <p:cNvGraphicFramePr>
            <a:graphicFrameLocks noGrp="1"/>
          </p:cNvGraphicFramePr>
          <p:nvPr>
            <p:extLst>
              <p:ext uri="{D42A27DB-BD31-4B8C-83A1-F6EECF244321}">
                <p14:modId xmlns:p14="http://schemas.microsoft.com/office/powerpoint/2010/main" val="2349349483"/>
              </p:ext>
            </p:extLst>
          </p:nvPr>
        </p:nvGraphicFramePr>
        <p:xfrm>
          <a:off x="318655" y="955789"/>
          <a:ext cx="4195386" cy="5679946"/>
        </p:xfrm>
        <a:graphic>
          <a:graphicData uri="http://schemas.openxmlformats.org/drawingml/2006/table">
            <a:tbl>
              <a:tblPr firstRow="1" firstCol="1" bandRow="1">
                <a:tableStyleId>{5C22544A-7EE6-4342-B048-85BDC9FD1C3A}</a:tableStyleId>
              </a:tblPr>
              <a:tblGrid>
                <a:gridCol w="1645195">
                  <a:extLst>
                    <a:ext uri="{9D8B030D-6E8A-4147-A177-3AD203B41FA5}">
                      <a16:colId xmlns:a16="http://schemas.microsoft.com/office/drawing/2014/main" val="2875215454"/>
                    </a:ext>
                  </a:extLst>
                </a:gridCol>
                <a:gridCol w="2550191">
                  <a:extLst>
                    <a:ext uri="{9D8B030D-6E8A-4147-A177-3AD203B41FA5}">
                      <a16:colId xmlns:a16="http://schemas.microsoft.com/office/drawing/2014/main" val="426375350"/>
                    </a:ext>
                  </a:extLst>
                </a:gridCol>
              </a:tblGrid>
              <a:tr h="470545">
                <a:tc>
                  <a:txBody>
                    <a:bodyPr/>
                    <a:lstStyle/>
                    <a:p>
                      <a:r>
                        <a:rPr lang="fr-FR" sz="1600" kern="100" dirty="0">
                          <a:effectLst/>
                        </a:rPr>
                        <a:t>Titre de pièce</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Proportion des vers fragmentés</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01622545"/>
                  </a:ext>
                </a:extLst>
              </a:tr>
              <a:tr h="294686">
                <a:tc>
                  <a:txBody>
                    <a:bodyPr/>
                    <a:lstStyle/>
                    <a:p>
                      <a:r>
                        <a:rPr lang="fr-FR" sz="1600" i="1" kern="100" dirty="0">
                          <a:effectLst/>
                        </a:rPr>
                        <a:t>1. Mélite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4,28</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77149015"/>
                  </a:ext>
                </a:extLst>
              </a:tr>
              <a:tr h="294686">
                <a:tc>
                  <a:txBody>
                    <a:bodyPr/>
                    <a:lstStyle/>
                    <a:p>
                      <a:r>
                        <a:rPr lang="fr-FR" sz="1600" i="1" kern="100" dirty="0">
                          <a:solidFill>
                            <a:srgbClr val="00B050"/>
                          </a:solidFill>
                          <a:effectLst/>
                        </a:rPr>
                        <a:t>2. Clitandre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rPr>
                        <a:t>2,27</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82963096"/>
                  </a:ext>
                </a:extLst>
              </a:tr>
              <a:tr h="294686">
                <a:tc>
                  <a:txBody>
                    <a:bodyPr/>
                    <a:lstStyle/>
                    <a:p>
                      <a:r>
                        <a:rPr lang="fr-FR" sz="1600" i="1" kern="100" dirty="0">
                          <a:effectLst/>
                        </a:rPr>
                        <a:t>3. La Veuve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3,68</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37256972"/>
                  </a:ext>
                </a:extLst>
              </a:tr>
              <a:tr h="294686">
                <a:tc>
                  <a:txBody>
                    <a:bodyPr/>
                    <a:lstStyle/>
                    <a:p>
                      <a:r>
                        <a:rPr lang="fr-FR" sz="1600" i="1" kern="100" dirty="0">
                          <a:effectLst/>
                        </a:rPr>
                        <a:t>4. La Galerie du Palais</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3,24</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5922077"/>
                  </a:ext>
                </a:extLst>
              </a:tr>
              <a:tr h="294686">
                <a:tc>
                  <a:txBody>
                    <a:bodyPr/>
                    <a:lstStyle/>
                    <a:p>
                      <a:r>
                        <a:rPr lang="fr-FR" sz="1600" i="1" kern="100" dirty="0">
                          <a:effectLst/>
                        </a:rPr>
                        <a:t>5. La Suivante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2,76</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91119137"/>
                  </a:ext>
                </a:extLst>
              </a:tr>
              <a:tr h="294686">
                <a:tc>
                  <a:txBody>
                    <a:bodyPr/>
                    <a:lstStyle/>
                    <a:p>
                      <a:r>
                        <a:rPr lang="fr-FR" sz="1600" i="1" kern="100" dirty="0">
                          <a:effectLst/>
                        </a:rPr>
                        <a:t>6. La Place royale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2,88</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8450512"/>
                  </a:ext>
                </a:extLst>
              </a:tr>
              <a:tr h="294686">
                <a:tc>
                  <a:txBody>
                    <a:bodyPr/>
                    <a:lstStyle/>
                    <a:p>
                      <a:r>
                        <a:rPr lang="fr-FR" sz="1600" i="1" kern="100" dirty="0">
                          <a:solidFill>
                            <a:srgbClr val="00B050"/>
                          </a:solidFill>
                          <a:effectLst/>
                        </a:rPr>
                        <a:t>7. Médée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rPr>
                        <a:t>1,22</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6112323"/>
                  </a:ext>
                </a:extLst>
              </a:tr>
              <a:tr h="294686">
                <a:tc>
                  <a:txBody>
                    <a:bodyPr/>
                    <a:lstStyle/>
                    <a:p>
                      <a:r>
                        <a:rPr lang="fr-FR" sz="1600" i="1" kern="100" dirty="0">
                          <a:effectLst/>
                        </a:rPr>
                        <a:t>8. L’Illusion comique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4</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838895"/>
                  </a:ext>
                </a:extLst>
              </a:tr>
              <a:tr h="294686">
                <a:tc>
                  <a:txBody>
                    <a:bodyPr/>
                    <a:lstStyle/>
                    <a:p>
                      <a:r>
                        <a:rPr lang="fr-FR" sz="1600" i="1" kern="100" dirty="0">
                          <a:solidFill>
                            <a:srgbClr val="00B050"/>
                          </a:solidFill>
                          <a:effectLst/>
                        </a:rPr>
                        <a:t>9. Le Cid</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rPr>
                        <a:t>2,98 </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22600429"/>
                  </a:ext>
                </a:extLst>
              </a:tr>
              <a:tr h="294686">
                <a:tc>
                  <a:txBody>
                    <a:bodyPr/>
                    <a:lstStyle/>
                    <a:p>
                      <a:r>
                        <a:rPr lang="fr-FR" sz="1600" i="1" kern="100" dirty="0">
                          <a:solidFill>
                            <a:srgbClr val="00B050"/>
                          </a:solidFill>
                          <a:effectLst/>
                        </a:rPr>
                        <a:t>10. Horace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rPr>
                        <a:t>1,1</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7401781"/>
                  </a:ext>
                </a:extLst>
              </a:tr>
              <a:tr h="294686">
                <a:tc>
                  <a:txBody>
                    <a:bodyPr/>
                    <a:lstStyle/>
                    <a:p>
                      <a:r>
                        <a:rPr lang="fr-FR" sz="1600" i="1" kern="100" dirty="0">
                          <a:solidFill>
                            <a:srgbClr val="00B050"/>
                          </a:solidFill>
                          <a:effectLst/>
                        </a:rPr>
                        <a:t>11. Cinna</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rPr>
                        <a:t>1,51</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51177073"/>
                  </a:ext>
                </a:extLst>
              </a:tr>
              <a:tr h="294686">
                <a:tc>
                  <a:txBody>
                    <a:bodyPr/>
                    <a:lstStyle/>
                    <a:p>
                      <a:r>
                        <a:rPr lang="fr-FR" sz="1600" i="1" kern="100" dirty="0">
                          <a:solidFill>
                            <a:srgbClr val="00B050"/>
                          </a:solidFill>
                          <a:effectLst/>
                        </a:rPr>
                        <a:t>12. Polyeucte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rPr>
                        <a:t>3,74</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11793720"/>
                  </a:ext>
                </a:extLst>
              </a:tr>
              <a:tr h="294686">
                <a:tc>
                  <a:txBody>
                    <a:bodyPr/>
                    <a:lstStyle/>
                    <a:p>
                      <a:r>
                        <a:rPr lang="fr-FR" sz="1600" i="1" kern="100" dirty="0">
                          <a:solidFill>
                            <a:srgbClr val="00B050"/>
                          </a:solidFill>
                          <a:effectLst/>
                        </a:rPr>
                        <a:t>13. La Mort de Pompée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solidFill>
                            <a:srgbClr val="00B050"/>
                          </a:solidFill>
                          <a:effectLst/>
                        </a:rPr>
                        <a:t>0,88</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90507412"/>
                  </a:ext>
                </a:extLst>
              </a:tr>
              <a:tr h="294686">
                <a:tc>
                  <a:txBody>
                    <a:bodyPr/>
                    <a:lstStyle/>
                    <a:p>
                      <a:r>
                        <a:rPr lang="fr-FR" sz="1600" i="1" kern="100" dirty="0">
                          <a:effectLst/>
                        </a:rPr>
                        <a:t>14. Le Menteur</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7,09</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57948571"/>
                  </a:ext>
                </a:extLst>
              </a:tr>
              <a:tr h="294686">
                <a:tc>
                  <a:txBody>
                    <a:bodyPr/>
                    <a:lstStyle/>
                    <a:p>
                      <a:r>
                        <a:rPr lang="fr-FR" sz="1600" i="1" kern="100" dirty="0">
                          <a:effectLst/>
                        </a:rPr>
                        <a:t>15. La Suite du Menteur</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FR" sz="1600" kern="100" dirty="0">
                          <a:effectLst/>
                        </a:rPr>
                        <a:t>7,72</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9654370"/>
                  </a:ext>
                </a:extLst>
              </a:tr>
            </a:tbl>
          </a:graphicData>
        </a:graphic>
      </p:graphicFrame>
      <p:sp>
        <p:nvSpPr>
          <p:cNvPr id="5" name="Rectangle 2">
            <a:extLst>
              <a:ext uri="{FF2B5EF4-FFF2-40B4-BE49-F238E27FC236}">
                <a16:creationId xmlns:a16="http://schemas.microsoft.com/office/drawing/2014/main" id="{4AB66795-E310-BE8D-CB90-13AD1C4B850E}"/>
              </a:ext>
            </a:extLst>
          </p:cNvPr>
          <p:cNvSpPr>
            <a:spLocks noChangeArrowheads="1"/>
          </p:cNvSpPr>
          <p:nvPr/>
        </p:nvSpPr>
        <p:spPr bwMode="auto">
          <a:xfrm>
            <a:off x="3929172" y="579925"/>
            <a:ext cx="255784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Tableau n°1  Par ordre chronologique </a:t>
            </a:r>
            <a:endParaRPr kumimoji="0" lang="fr-FR" altLang="fr-FR" sz="1200" b="0" i="0" u="none" strike="noStrike" cap="none" normalizeH="0" baseline="0" dirty="0">
              <a:ln>
                <a:noFill/>
              </a:ln>
              <a:solidFill>
                <a:schemeClr val="tx1"/>
              </a:solidFill>
              <a:effectLst/>
            </a:endParaRPr>
          </a:p>
        </p:txBody>
      </p:sp>
      <p:sp>
        <p:nvSpPr>
          <p:cNvPr id="7" name="Rectangle 3">
            <a:extLst>
              <a:ext uri="{FF2B5EF4-FFF2-40B4-BE49-F238E27FC236}">
                <a16:creationId xmlns:a16="http://schemas.microsoft.com/office/drawing/2014/main" id="{134A9811-6157-96AD-E9C4-AF1B05D4A419}"/>
              </a:ext>
            </a:extLst>
          </p:cNvPr>
          <p:cNvSpPr>
            <a:spLocks noChangeArrowheads="1"/>
          </p:cNvSpPr>
          <p:nvPr/>
        </p:nvSpPr>
        <p:spPr bwMode="auto">
          <a:xfrm>
            <a:off x="3058812" y="35609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16" name="Graphique 15">
            <a:extLst>
              <a:ext uri="{FF2B5EF4-FFF2-40B4-BE49-F238E27FC236}">
                <a16:creationId xmlns:a16="http://schemas.microsoft.com/office/drawing/2014/main" id="{E3B9057C-5CF2-A810-0092-BCC44D57D3B6}"/>
              </a:ext>
            </a:extLst>
          </p:cNvPr>
          <p:cNvGraphicFramePr/>
          <p:nvPr>
            <p:extLst>
              <p:ext uri="{D42A27DB-BD31-4B8C-83A1-F6EECF244321}">
                <p14:modId xmlns:p14="http://schemas.microsoft.com/office/powerpoint/2010/main" val="539399003"/>
              </p:ext>
            </p:extLst>
          </p:nvPr>
        </p:nvGraphicFramePr>
        <p:xfrm>
          <a:off x="5077096" y="1123406"/>
          <a:ext cx="5007429" cy="3161211"/>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p14="http://schemas.microsoft.com/office/powerpoint/2010/main">
        <mc:Choice Requires="p14">
          <p:contentPart p14:bwMode="auto" r:id="rId3">
            <p14:nvContentPartPr>
              <p14:cNvPr id="23" name="Encre 22">
                <a:extLst>
                  <a:ext uri="{FF2B5EF4-FFF2-40B4-BE49-F238E27FC236}">
                    <a16:creationId xmlns:a16="http://schemas.microsoft.com/office/drawing/2014/main" id="{2535C238-D43D-689D-EAD3-36B70C41AC5D}"/>
                  </a:ext>
                </a:extLst>
              </p14:cNvPr>
              <p14:cNvContentPartPr/>
              <p14:nvPr/>
            </p14:nvContentPartPr>
            <p14:xfrm>
              <a:off x="5931103" y="3380657"/>
              <a:ext cx="360" cy="360"/>
            </p14:xfrm>
          </p:contentPart>
        </mc:Choice>
        <mc:Fallback xmlns="">
          <p:pic>
            <p:nvPicPr>
              <p:cNvPr id="23" name="Encre 22">
                <a:extLst>
                  <a:ext uri="{FF2B5EF4-FFF2-40B4-BE49-F238E27FC236}">
                    <a16:creationId xmlns:a16="http://schemas.microsoft.com/office/drawing/2014/main" id="{2535C238-D43D-689D-EAD3-36B70C41AC5D}"/>
                  </a:ext>
                </a:extLst>
              </p:cNvPr>
              <p:cNvPicPr/>
              <p:nvPr/>
            </p:nvPicPr>
            <p:blipFill>
              <a:blip r:embed="rId4"/>
              <a:stretch>
                <a:fillRect/>
              </a:stretch>
            </p:blipFill>
            <p:spPr>
              <a:xfrm>
                <a:off x="5877463" y="327265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4" name="Encre 23">
                <a:extLst>
                  <a:ext uri="{FF2B5EF4-FFF2-40B4-BE49-F238E27FC236}">
                    <a16:creationId xmlns:a16="http://schemas.microsoft.com/office/drawing/2014/main" id="{49E3C897-F471-8CEF-AC1B-5B6FD5DEC94D}"/>
                  </a:ext>
                </a:extLst>
              </p14:cNvPr>
              <p14:cNvContentPartPr/>
              <p14:nvPr/>
            </p14:nvContentPartPr>
            <p14:xfrm>
              <a:off x="7448503" y="3672257"/>
              <a:ext cx="360" cy="360"/>
            </p14:xfrm>
          </p:contentPart>
        </mc:Choice>
        <mc:Fallback xmlns="">
          <p:pic>
            <p:nvPicPr>
              <p:cNvPr id="24" name="Encre 23">
                <a:extLst>
                  <a:ext uri="{FF2B5EF4-FFF2-40B4-BE49-F238E27FC236}">
                    <a16:creationId xmlns:a16="http://schemas.microsoft.com/office/drawing/2014/main" id="{49E3C897-F471-8CEF-AC1B-5B6FD5DEC94D}"/>
                  </a:ext>
                </a:extLst>
              </p:cNvPr>
              <p:cNvPicPr/>
              <p:nvPr/>
            </p:nvPicPr>
            <p:blipFill>
              <a:blip r:embed="rId4"/>
              <a:stretch>
                <a:fillRect/>
              </a:stretch>
            </p:blipFill>
            <p:spPr>
              <a:xfrm>
                <a:off x="7394863" y="356461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5" name="Encre 24">
                <a:extLst>
                  <a:ext uri="{FF2B5EF4-FFF2-40B4-BE49-F238E27FC236}">
                    <a16:creationId xmlns:a16="http://schemas.microsoft.com/office/drawing/2014/main" id="{5786FBEB-D773-146C-945D-498265FD6A1C}"/>
                  </a:ext>
                </a:extLst>
              </p14:cNvPr>
              <p14:cNvContentPartPr/>
              <p14:nvPr/>
            </p14:nvContentPartPr>
            <p14:xfrm>
              <a:off x="8079223" y="3209297"/>
              <a:ext cx="360" cy="360"/>
            </p14:xfrm>
          </p:contentPart>
        </mc:Choice>
        <mc:Fallback xmlns="">
          <p:pic>
            <p:nvPicPr>
              <p:cNvPr id="25" name="Encre 24">
                <a:extLst>
                  <a:ext uri="{FF2B5EF4-FFF2-40B4-BE49-F238E27FC236}">
                    <a16:creationId xmlns:a16="http://schemas.microsoft.com/office/drawing/2014/main" id="{5786FBEB-D773-146C-945D-498265FD6A1C}"/>
                  </a:ext>
                </a:extLst>
              </p:cNvPr>
              <p:cNvPicPr/>
              <p:nvPr/>
            </p:nvPicPr>
            <p:blipFill>
              <a:blip r:embed="rId4"/>
              <a:stretch>
                <a:fillRect/>
              </a:stretch>
            </p:blipFill>
            <p:spPr>
              <a:xfrm>
                <a:off x="8025583" y="310165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6" name="Encre 25">
                <a:extLst>
                  <a:ext uri="{FF2B5EF4-FFF2-40B4-BE49-F238E27FC236}">
                    <a16:creationId xmlns:a16="http://schemas.microsoft.com/office/drawing/2014/main" id="{A8A46E72-E15C-856C-5A32-D640C2D2FE00}"/>
                  </a:ext>
                </a:extLst>
              </p14:cNvPr>
              <p14:cNvContentPartPr/>
              <p14:nvPr/>
            </p14:nvContentPartPr>
            <p14:xfrm>
              <a:off x="8353183" y="3692417"/>
              <a:ext cx="360" cy="360"/>
            </p14:xfrm>
          </p:contentPart>
        </mc:Choice>
        <mc:Fallback xmlns="">
          <p:pic>
            <p:nvPicPr>
              <p:cNvPr id="26" name="Encre 25">
                <a:extLst>
                  <a:ext uri="{FF2B5EF4-FFF2-40B4-BE49-F238E27FC236}">
                    <a16:creationId xmlns:a16="http://schemas.microsoft.com/office/drawing/2014/main" id="{A8A46E72-E15C-856C-5A32-D640C2D2FE00}"/>
                  </a:ext>
                </a:extLst>
              </p:cNvPr>
              <p:cNvPicPr/>
              <p:nvPr/>
            </p:nvPicPr>
            <p:blipFill>
              <a:blip r:embed="rId4"/>
              <a:stretch>
                <a:fillRect/>
              </a:stretch>
            </p:blipFill>
            <p:spPr>
              <a:xfrm>
                <a:off x="8299543" y="358477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7" name="Encre 26">
                <a:extLst>
                  <a:ext uri="{FF2B5EF4-FFF2-40B4-BE49-F238E27FC236}">
                    <a16:creationId xmlns:a16="http://schemas.microsoft.com/office/drawing/2014/main" id="{DBB34A8A-ED0B-0DD0-83F4-0D82C11CAACE}"/>
                  </a:ext>
                </a:extLst>
              </p14:cNvPr>
              <p14:cNvContentPartPr/>
              <p14:nvPr/>
            </p14:nvContentPartPr>
            <p14:xfrm>
              <a:off x="8667103" y="3600257"/>
              <a:ext cx="360" cy="360"/>
            </p14:xfrm>
          </p:contentPart>
        </mc:Choice>
        <mc:Fallback xmlns="">
          <p:pic>
            <p:nvPicPr>
              <p:cNvPr id="27" name="Encre 26">
                <a:extLst>
                  <a:ext uri="{FF2B5EF4-FFF2-40B4-BE49-F238E27FC236}">
                    <a16:creationId xmlns:a16="http://schemas.microsoft.com/office/drawing/2014/main" id="{DBB34A8A-ED0B-0DD0-83F4-0D82C11CAACE}"/>
                  </a:ext>
                </a:extLst>
              </p:cNvPr>
              <p:cNvPicPr/>
              <p:nvPr/>
            </p:nvPicPr>
            <p:blipFill>
              <a:blip r:embed="rId4"/>
              <a:stretch>
                <a:fillRect/>
              </a:stretch>
            </p:blipFill>
            <p:spPr>
              <a:xfrm>
                <a:off x="8613463" y="349261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8" name="Encre 27">
                <a:extLst>
                  <a:ext uri="{FF2B5EF4-FFF2-40B4-BE49-F238E27FC236}">
                    <a16:creationId xmlns:a16="http://schemas.microsoft.com/office/drawing/2014/main" id="{69961FB2-805C-0CB0-4F6E-A850EAB5530B}"/>
                  </a:ext>
                </a:extLst>
              </p14:cNvPr>
              <p14:cNvContentPartPr/>
              <p14:nvPr/>
            </p14:nvContentPartPr>
            <p14:xfrm>
              <a:off x="8971303" y="2994377"/>
              <a:ext cx="360" cy="360"/>
            </p14:xfrm>
          </p:contentPart>
        </mc:Choice>
        <mc:Fallback xmlns="">
          <p:pic>
            <p:nvPicPr>
              <p:cNvPr id="28" name="Encre 27">
                <a:extLst>
                  <a:ext uri="{FF2B5EF4-FFF2-40B4-BE49-F238E27FC236}">
                    <a16:creationId xmlns:a16="http://schemas.microsoft.com/office/drawing/2014/main" id="{69961FB2-805C-0CB0-4F6E-A850EAB5530B}"/>
                  </a:ext>
                </a:extLst>
              </p:cNvPr>
              <p:cNvPicPr/>
              <p:nvPr/>
            </p:nvPicPr>
            <p:blipFill>
              <a:blip r:embed="rId4"/>
              <a:stretch>
                <a:fillRect/>
              </a:stretch>
            </p:blipFill>
            <p:spPr>
              <a:xfrm>
                <a:off x="8917303" y="288673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9" name="Encre 28">
                <a:extLst>
                  <a:ext uri="{FF2B5EF4-FFF2-40B4-BE49-F238E27FC236}">
                    <a16:creationId xmlns:a16="http://schemas.microsoft.com/office/drawing/2014/main" id="{9783D7CA-F6B5-9371-51DC-CAF90A627A52}"/>
                  </a:ext>
                </a:extLst>
              </p14:cNvPr>
              <p14:cNvContentPartPr/>
              <p14:nvPr/>
            </p14:nvContentPartPr>
            <p14:xfrm>
              <a:off x="9305743" y="3743537"/>
              <a:ext cx="360" cy="360"/>
            </p14:xfrm>
          </p:contentPart>
        </mc:Choice>
        <mc:Fallback xmlns="">
          <p:pic>
            <p:nvPicPr>
              <p:cNvPr id="29" name="Encre 28">
                <a:extLst>
                  <a:ext uri="{FF2B5EF4-FFF2-40B4-BE49-F238E27FC236}">
                    <a16:creationId xmlns:a16="http://schemas.microsoft.com/office/drawing/2014/main" id="{9783D7CA-F6B5-9371-51DC-CAF90A627A52}"/>
                  </a:ext>
                </a:extLst>
              </p:cNvPr>
              <p:cNvPicPr/>
              <p:nvPr/>
            </p:nvPicPr>
            <p:blipFill>
              <a:blip r:embed="rId4"/>
              <a:stretch>
                <a:fillRect/>
              </a:stretch>
            </p:blipFill>
            <p:spPr>
              <a:xfrm>
                <a:off x="9252103" y="3635537"/>
                <a:ext cx="108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1">
            <p14:nvContentPartPr>
              <p14:cNvPr id="30" name="Encre 29">
                <a:extLst>
                  <a:ext uri="{FF2B5EF4-FFF2-40B4-BE49-F238E27FC236}">
                    <a16:creationId xmlns:a16="http://schemas.microsoft.com/office/drawing/2014/main" id="{FBF11A63-20E3-A676-EEF6-E601F578EC02}"/>
                  </a:ext>
                </a:extLst>
              </p14:cNvPr>
              <p14:cNvContentPartPr/>
              <p14:nvPr/>
            </p14:nvContentPartPr>
            <p14:xfrm>
              <a:off x="2094583" y="359537"/>
              <a:ext cx="360" cy="360"/>
            </p14:xfrm>
          </p:contentPart>
        </mc:Choice>
        <mc:Fallback xmlns="">
          <p:pic>
            <p:nvPicPr>
              <p:cNvPr id="30" name="Encre 29">
                <a:extLst>
                  <a:ext uri="{FF2B5EF4-FFF2-40B4-BE49-F238E27FC236}">
                    <a16:creationId xmlns:a16="http://schemas.microsoft.com/office/drawing/2014/main" id="{FBF11A63-20E3-A676-EEF6-E601F578EC02}"/>
                  </a:ext>
                </a:extLst>
              </p:cNvPr>
              <p:cNvPicPr/>
              <p:nvPr/>
            </p:nvPicPr>
            <p:blipFill>
              <a:blip r:embed="rId12"/>
              <a:stretch>
                <a:fillRect/>
              </a:stretch>
            </p:blipFill>
            <p:spPr>
              <a:xfrm>
                <a:off x="2076943" y="251537"/>
                <a:ext cx="36000" cy="216000"/>
              </a:xfrm>
              <a:prstGeom prst="rect">
                <a:avLst/>
              </a:prstGeom>
            </p:spPr>
          </p:pic>
        </mc:Fallback>
      </mc:AlternateContent>
      <p:sp>
        <p:nvSpPr>
          <p:cNvPr id="38" name="ZoneTexte 37">
            <a:extLst>
              <a:ext uri="{FF2B5EF4-FFF2-40B4-BE49-F238E27FC236}">
                <a16:creationId xmlns:a16="http://schemas.microsoft.com/office/drawing/2014/main" id="{51996192-8725-A807-8B0F-69FCDCE1C7E7}"/>
              </a:ext>
            </a:extLst>
          </p:cNvPr>
          <p:cNvSpPr txBox="1"/>
          <p:nvPr/>
        </p:nvSpPr>
        <p:spPr>
          <a:xfrm>
            <a:off x="9926152" y="3828211"/>
            <a:ext cx="1450109" cy="646331"/>
          </a:xfrm>
          <a:prstGeom prst="rect">
            <a:avLst/>
          </a:prstGeom>
          <a:noFill/>
        </p:spPr>
        <p:txBody>
          <a:bodyPr wrap="square" rtlCol="0">
            <a:spAutoFit/>
          </a:bodyPr>
          <a:lstStyle/>
          <a:p>
            <a:r>
              <a:rPr lang="fr-FR" sz="1200" dirty="0"/>
              <a:t>Renvoi chiffré à un titre de pièce du tableau</a:t>
            </a:r>
          </a:p>
        </p:txBody>
      </p:sp>
      <p:sp>
        <p:nvSpPr>
          <p:cNvPr id="2" name="ZoneTexte 1">
            <a:extLst>
              <a:ext uri="{FF2B5EF4-FFF2-40B4-BE49-F238E27FC236}">
                <a16:creationId xmlns:a16="http://schemas.microsoft.com/office/drawing/2014/main" id="{CBA1AAED-096A-3C52-DC74-F650BC452468}"/>
              </a:ext>
            </a:extLst>
          </p:cNvPr>
          <p:cNvSpPr txBox="1"/>
          <p:nvPr/>
        </p:nvSpPr>
        <p:spPr>
          <a:xfrm>
            <a:off x="860612" y="430306"/>
            <a:ext cx="1518108" cy="369332"/>
          </a:xfrm>
          <a:prstGeom prst="rect">
            <a:avLst/>
          </a:prstGeom>
          <a:noFill/>
        </p:spPr>
        <p:txBody>
          <a:bodyPr wrap="none" rtlCol="0">
            <a:spAutoFit/>
          </a:bodyPr>
          <a:lstStyle/>
          <a:p>
            <a:r>
              <a:rPr lang="fr-FR" dirty="0"/>
              <a:t>SONDAGE N°1</a:t>
            </a:r>
          </a:p>
        </p:txBody>
      </p:sp>
    </p:spTree>
    <p:extLst>
      <p:ext uri="{BB962C8B-B14F-4D97-AF65-F5344CB8AC3E}">
        <p14:creationId xmlns:p14="http://schemas.microsoft.com/office/powerpoint/2010/main" val="1632276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134A9811-6157-96AD-E9C4-AF1B05D4A419}"/>
              </a:ext>
            </a:extLst>
          </p:cNvPr>
          <p:cNvSpPr>
            <a:spLocks noChangeArrowheads="1"/>
          </p:cNvSpPr>
          <p:nvPr/>
        </p:nvSpPr>
        <p:spPr bwMode="auto">
          <a:xfrm>
            <a:off x="3058812" y="35609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8" name="ZoneTexte 7">
            <a:extLst>
              <a:ext uri="{FF2B5EF4-FFF2-40B4-BE49-F238E27FC236}">
                <a16:creationId xmlns:a16="http://schemas.microsoft.com/office/drawing/2014/main" id="{E9B53E5D-7431-954F-A7F9-B22B8D0D802B}"/>
              </a:ext>
            </a:extLst>
          </p:cNvPr>
          <p:cNvSpPr txBox="1"/>
          <p:nvPr/>
        </p:nvSpPr>
        <p:spPr>
          <a:xfrm>
            <a:off x="4311095" y="670087"/>
            <a:ext cx="2455463" cy="276999"/>
          </a:xfrm>
          <a:prstGeom prst="rect">
            <a:avLst/>
          </a:prstGeom>
          <a:noFill/>
        </p:spPr>
        <p:txBody>
          <a:bodyPr wrap="square" rtlCol="0">
            <a:spAutoFit/>
          </a:bodyPr>
          <a:lstStyle/>
          <a:p>
            <a:r>
              <a:rPr kumimoji="0" lang="fr-FR" altLang="fr-FR" sz="1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Tableau n°2  : par ordre croissant</a:t>
            </a:r>
            <a:endParaRPr kumimoji="0" lang="fr-FR" altLang="fr-FR" sz="1200" b="0" i="0" u="none" strike="noStrike" cap="none" normalizeH="0" baseline="0" dirty="0">
              <a:ln>
                <a:noFill/>
              </a:ln>
              <a:solidFill>
                <a:schemeClr val="tx1"/>
              </a:solidFill>
              <a:effectLst/>
            </a:endParaRPr>
          </a:p>
        </p:txBody>
      </p:sp>
      <p:graphicFrame>
        <p:nvGraphicFramePr>
          <p:cNvPr id="9" name="Tableau 8">
            <a:extLst>
              <a:ext uri="{FF2B5EF4-FFF2-40B4-BE49-F238E27FC236}">
                <a16:creationId xmlns:a16="http://schemas.microsoft.com/office/drawing/2014/main" id="{670D2B2C-B830-53F4-677E-00983715EED5}"/>
              </a:ext>
            </a:extLst>
          </p:cNvPr>
          <p:cNvGraphicFramePr>
            <a:graphicFrameLocks noGrp="1"/>
          </p:cNvGraphicFramePr>
          <p:nvPr>
            <p:extLst>
              <p:ext uri="{D42A27DB-BD31-4B8C-83A1-F6EECF244321}">
                <p14:modId xmlns:p14="http://schemas.microsoft.com/office/powerpoint/2010/main" val="1805087423"/>
              </p:ext>
            </p:extLst>
          </p:nvPr>
        </p:nvGraphicFramePr>
        <p:xfrm>
          <a:off x="1405340" y="1433488"/>
          <a:ext cx="3404797" cy="3777314"/>
        </p:xfrm>
        <a:graphic>
          <a:graphicData uri="http://schemas.openxmlformats.org/drawingml/2006/table">
            <a:tbl>
              <a:tblPr firstRow="1" firstCol="1" bandRow="1">
                <a:tableStyleId>{5C22544A-7EE6-4342-B048-85BDC9FD1C3A}</a:tableStyleId>
              </a:tblPr>
              <a:tblGrid>
                <a:gridCol w="1202436">
                  <a:extLst>
                    <a:ext uri="{9D8B030D-6E8A-4147-A177-3AD203B41FA5}">
                      <a16:colId xmlns:a16="http://schemas.microsoft.com/office/drawing/2014/main" val="3656938139"/>
                    </a:ext>
                  </a:extLst>
                </a:gridCol>
                <a:gridCol w="2202361">
                  <a:extLst>
                    <a:ext uri="{9D8B030D-6E8A-4147-A177-3AD203B41FA5}">
                      <a16:colId xmlns:a16="http://schemas.microsoft.com/office/drawing/2014/main" val="2331695139"/>
                    </a:ext>
                  </a:extLst>
                </a:gridCol>
              </a:tblGrid>
              <a:tr h="304183">
                <a:tc>
                  <a:txBody>
                    <a:bodyPr/>
                    <a:lstStyle/>
                    <a:p>
                      <a:r>
                        <a:rPr lang="fr-FR" sz="900" kern="100" dirty="0">
                          <a:effectLst/>
                        </a:rPr>
                        <a:t>Titre </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fr-FR" sz="900" kern="100" dirty="0">
                          <a:effectLst/>
                        </a:rPr>
                        <a:t>Proportion des vers partagés</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3852873"/>
                  </a:ext>
                </a:extLst>
              </a:tr>
              <a:tr h="225809">
                <a:tc>
                  <a:txBody>
                    <a:bodyPr/>
                    <a:lstStyle/>
                    <a:p>
                      <a:r>
                        <a:rPr lang="fr-FR" sz="900" i="1" kern="100" dirty="0">
                          <a:solidFill>
                            <a:srgbClr val="00B050"/>
                          </a:solidFill>
                          <a:effectLst/>
                        </a:rPr>
                        <a:t>1. La Mort de Pompée</a:t>
                      </a:r>
                      <a:endParaRPr lang="fr-FR" sz="12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solidFill>
                            <a:srgbClr val="00B050"/>
                          </a:solidFill>
                          <a:effectLst/>
                        </a:rPr>
                        <a:t>0,88</a:t>
                      </a:r>
                      <a:endParaRPr lang="fr-FR" sz="12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7909785"/>
                  </a:ext>
                </a:extLst>
              </a:tr>
              <a:tr h="225809">
                <a:tc>
                  <a:txBody>
                    <a:bodyPr/>
                    <a:lstStyle/>
                    <a:p>
                      <a:r>
                        <a:rPr lang="fr-FR" sz="900" i="1" kern="100" dirty="0">
                          <a:solidFill>
                            <a:srgbClr val="00B050"/>
                          </a:solidFill>
                          <a:effectLst/>
                        </a:rPr>
                        <a:t>2. Horace</a:t>
                      </a:r>
                      <a:endParaRPr lang="fr-FR" sz="12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solidFill>
                            <a:srgbClr val="00B050"/>
                          </a:solidFill>
                          <a:effectLst/>
                        </a:rPr>
                        <a:t>1,1</a:t>
                      </a:r>
                      <a:endParaRPr lang="fr-FR" sz="12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0279408"/>
                  </a:ext>
                </a:extLst>
              </a:tr>
              <a:tr h="225809">
                <a:tc>
                  <a:txBody>
                    <a:bodyPr/>
                    <a:lstStyle/>
                    <a:p>
                      <a:r>
                        <a:rPr lang="fr-FR" sz="900" i="1" kern="100" dirty="0">
                          <a:solidFill>
                            <a:srgbClr val="00B050"/>
                          </a:solidFill>
                          <a:effectLst/>
                        </a:rPr>
                        <a:t>3. Médée</a:t>
                      </a:r>
                      <a:endParaRPr lang="fr-FR" sz="12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solidFill>
                            <a:srgbClr val="00B050"/>
                          </a:solidFill>
                          <a:effectLst/>
                        </a:rPr>
                        <a:t>1,22</a:t>
                      </a:r>
                      <a:endParaRPr lang="fr-FR" sz="12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340265"/>
                  </a:ext>
                </a:extLst>
              </a:tr>
              <a:tr h="225809">
                <a:tc>
                  <a:txBody>
                    <a:bodyPr/>
                    <a:lstStyle/>
                    <a:p>
                      <a:r>
                        <a:rPr lang="fr-FR" sz="900" i="1" kern="100" dirty="0">
                          <a:solidFill>
                            <a:srgbClr val="00B050"/>
                          </a:solidFill>
                          <a:effectLst/>
                        </a:rPr>
                        <a:t>4. Cinna</a:t>
                      </a:r>
                      <a:endParaRPr lang="fr-FR" sz="12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solidFill>
                            <a:srgbClr val="00B050"/>
                          </a:solidFill>
                          <a:effectLst/>
                        </a:rPr>
                        <a:t>1,51</a:t>
                      </a:r>
                      <a:endParaRPr lang="fr-FR" sz="12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7466599"/>
                  </a:ext>
                </a:extLst>
              </a:tr>
              <a:tr h="225809">
                <a:tc>
                  <a:txBody>
                    <a:bodyPr/>
                    <a:lstStyle/>
                    <a:p>
                      <a:r>
                        <a:rPr lang="fr-FR" sz="900" i="1" kern="100" dirty="0">
                          <a:solidFill>
                            <a:srgbClr val="00B050"/>
                          </a:solidFill>
                          <a:effectLst/>
                        </a:rPr>
                        <a:t>5. Clitandre</a:t>
                      </a:r>
                      <a:endParaRPr lang="fr-FR" sz="12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solidFill>
                            <a:srgbClr val="00B050"/>
                          </a:solidFill>
                          <a:effectLst/>
                        </a:rPr>
                        <a:t>2,27</a:t>
                      </a:r>
                      <a:endParaRPr lang="fr-FR" sz="12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94201028"/>
                  </a:ext>
                </a:extLst>
              </a:tr>
              <a:tr h="225809">
                <a:tc>
                  <a:txBody>
                    <a:bodyPr/>
                    <a:lstStyle/>
                    <a:p>
                      <a:r>
                        <a:rPr lang="fr-FR" sz="900" i="1" kern="100" dirty="0">
                          <a:effectLst/>
                        </a:rPr>
                        <a:t>6. La Suivante</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2,76</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5662301"/>
                  </a:ext>
                </a:extLst>
              </a:tr>
              <a:tr h="276217">
                <a:tc>
                  <a:txBody>
                    <a:bodyPr/>
                    <a:lstStyle/>
                    <a:p>
                      <a:r>
                        <a:rPr lang="fr-FR" sz="900" i="1" kern="100" dirty="0">
                          <a:effectLst/>
                        </a:rPr>
                        <a:t>7. La Place royale</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2,88</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2688350"/>
                  </a:ext>
                </a:extLst>
              </a:tr>
              <a:tr h="225809">
                <a:tc>
                  <a:txBody>
                    <a:bodyPr/>
                    <a:lstStyle/>
                    <a:p>
                      <a:r>
                        <a:rPr lang="fr-FR" sz="900" i="1" kern="100" dirty="0">
                          <a:solidFill>
                            <a:srgbClr val="00B050"/>
                          </a:solidFill>
                          <a:effectLst/>
                        </a:rPr>
                        <a:t>8. Le Cid</a:t>
                      </a:r>
                      <a:endParaRPr lang="fr-FR" sz="9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2,98</a:t>
                      </a:r>
                    </a:p>
                  </a:txBody>
                  <a:tcPr marL="68580" marR="68580" marT="0" marB="0"/>
                </a:tc>
                <a:extLst>
                  <a:ext uri="{0D108BD9-81ED-4DB2-BD59-A6C34878D82A}">
                    <a16:rowId xmlns:a16="http://schemas.microsoft.com/office/drawing/2014/main" val="3455969664"/>
                  </a:ext>
                </a:extLst>
              </a:tr>
              <a:tr h="225809">
                <a:tc>
                  <a:txBody>
                    <a:bodyPr/>
                    <a:lstStyle/>
                    <a:p>
                      <a:r>
                        <a:rPr lang="fr-FR" sz="900" i="1" kern="100" dirty="0">
                          <a:effectLst/>
                        </a:rPr>
                        <a:t>9. La Galerie du Palais</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3,24</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0698842"/>
                  </a:ext>
                </a:extLst>
              </a:tr>
              <a:tr h="225809">
                <a:tc>
                  <a:txBody>
                    <a:bodyPr/>
                    <a:lstStyle/>
                    <a:p>
                      <a:r>
                        <a:rPr lang="fr-FR" sz="900" i="1" kern="100" dirty="0">
                          <a:effectLst/>
                        </a:rPr>
                        <a:t>10. La Veuve</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3,68</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49487837"/>
                  </a:ext>
                </a:extLst>
              </a:tr>
              <a:tr h="225809">
                <a:tc>
                  <a:txBody>
                    <a:bodyPr/>
                    <a:lstStyle/>
                    <a:p>
                      <a:r>
                        <a:rPr lang="fr-FR" sz="900" i="1" kern="100" dirty="0">
                          <a:solidFill>
                            <a:srgbClr val="00B050"/>
                          </a:solidFill>
                          <a:effectLst/>
                        </a:rPr>
                        <a:t>11. Polyeucte</a:t>
                      </a:r>
                      <a:endParaRPr lang="fr-FR" sz="12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solidFill>
                            <a:srgbClr val="00B050"/>
                          </a:solidFill>
                          <a:effectLst/>
                        </a:rPr>
                        <a:t>3,74</a:t>
                      </a:r>
                      <a:endParaRPr lang="fr-FR" sz="12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34816864"/>
                  </a:ext>
                </a:extLst>
              </a:tr>
              <a:tr h="225809">
                <a:tc>
                  <a:txBody>
                    <a:bodyPr/>
                    <a:lstStyle/>
                    <a:p>
                      <a:r>
                        <a:rPr lang="fr-FR" sz="900" i="1" kern="100" dirty="0">
                          <a:effectLst/>
                        </a:rPr>
                        <a:t>12. L’Illusion comique</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4</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67530551"/>
                  </a:ext>
                </a:extLst>
              </a:tr>
              <a:tr h="225809">
                <a:tc>
                  <a:txBody>
                    <a:bodyPr/>
                    <a:lstStyle/>
                    <a:p>
                      <a:r>
                        <a:rPr lang="fr-FR" sz="900" i="1" kern="100" dirty="0">
                          <a:effectLst/>
                        </a:rPr>
                        <a:t>13. Mélite</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4,28</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84177622"/>
                  </a:ext>
                </a:extLst>
              </a:tr>
              <a:tr h="212886">
                <a:tc>
                  <a:txBody>
                    <a:bodyPr/>
                    <a:lstStyle/>
                    <a:p>
                      <a:r>
                        <a:rPr lang="fr-FR" sz="900" i="1" kern="100" dirty="0">
                          <a:effectLst/>
                        </a:rPr>
                        <a:t>14. Le Menteur</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7,09</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087744"/>
                  </a:ext>
                </a:extLst>
              </a:tr>
              <a:tr h="224159">
                <a:tc>
                  <a:txBody>
                    <a:bodyPr/>
                    <a:lstStyle/>
                    <a:p>
                      <a:r>
                        <a:rPr lang="fr-FR" sz="900" i="1" kern="100" dirty="0">
                          <a:effectLst/>
                        </a:rPr>
                        <a:t>15. La Suite du Menteur</a:t>
                      </a:r>
                      <a:endParaRPr lang="fr-FR" sz="12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900" kern="100" dirty="0">
                          <a:effectLst/>
                        </a:rPr>
                        <a:t>7,45</a:t>
                      </a:r>
                      <a:endParaRPr lang="fr-F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0688438"/>
                  </a:ext>
                </a:extLst>
              </a:tr>
            </a:tbl>
          </a:graphicData>
        </a:graphic>
      </p:graphicFrame>
      <p:graphicFrame>
        <p:nvGraphicFramePr>
          <p:cNvPr id="3" name="Graphique 2">
            <a:extLst>
              <a:ext uri="{FF2B5EF4-FFF2-40B4-BE49-F238E27FC236}">
                <a16:creationId xmlns:a16="http://schemas.microsoft.com/office/drawing/2014/main" id="{C909D50C-7B4B-7081-8AD5-C881468BBE8B}"/>
              </a:ext>
            </a:extLst>
          </p:cNvPr>
          <p:cNvGraphicFramePr/>
          <p:nvPr>
            <p:extLst>
              <p:ext uri="{D42A27DB-BD31-4B8C-83A1-F6EECF244321}">
                <p14:modId xmlns:p14="http://schemas.microsoft.com/office/powerpoint/2010/main" val="3328482645"/>
              </p:ext>
            </p:extLst>
          </p:nvPr>
        </p:nvGraphicFramePr>
        <p:xfrm>
          <a:off x="1371181" y="1433488"/>
          <a:ext cx="9052559" cy="3687152"/>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p14="http://schemas.microsoft.com/office/powerpoint/2010/main">
        <mc:Choice Requires="p14">
          <p:contentPart p14:bwMode="auto" r:id="rId3">
            <p14:nvContentPartPr>
              <p14:cNvPr id="6" name="Encre 5">
                <a:extLst>
                  <a:ext uri="{FF2B5EF4-FFF2-40B4-BE49-F238E27FC236}">
                    <a16:creationId xmlns:a16="http://schemas.microsoft.com/office/drawing/2014/main" id="{BA36C43D-0874-D6DB-AC16-169A74295385}"/>
                  </a:ext>
                </a:extLst>
              </p14:cNvPr>
              <p14:cNvContentPartPr/>
              <p14:nvPr/>
            </p14:nvContentPartPr>
            <p14:xfrm>
              <a:off x="6013183" y="3845777"/>
              <a:ext cx="360" cy="360"/>
            </p14:xfrm>
          </p:contentPart>
        </mc:Choice>
        <mc:Fallback xmlns="">
          <p:pic>
            <p:nvPicPr>
              <p:cNvPr id="6" name="Encre 5">
                <a:extLst>
                  <a:ext uri="{FF2B5EF4-FFF2-40B4-BE49-F238E27FC236}">
                    <a16:creationId xmlns:a16="http://schemas.microsoft.com/office/drawing/2014/main" id="{BA36C43D-0874-D6DB-AC16-169A74295385}"/>
                  </a:ext>
                </a:extLst>
              </p:cNvPr>
              <p:cNvPicPr/>
              <p:nvPr/>
            </p:nvPicPr>
            <p:blipFill>
              <a:blip r:embed="rId4"/>
              <a:stretch>
                <a:fillRect/>
              </a:stretch>
            </p:blipFill>
            <p:spPr>
              <a:xfrm>
                <a:off x="5959543" y="373813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0" name="Encre 9">
                <a:extLst>
                  <a:ext uri="{FF2B5EF4-FFF2-40B4-BE49-F238E27FC236}">
                    <a16:creationId xmlns:a16="http://schemas.microsoft.com/office/drawing/2014/main" id="{B42FF68C-1020-74D1-AA1E-2268C4D81650}"/>
                  </a:ext>
                </a:extLst>
              </p14:cNvPr>
              <p14:cNvContentPartPr/>
              <p14:nvPr/>
            </p14:nvContentPartPr>
            <p14:xfrm>
              <a:off x="6277423" y="3794297"/>
              <a:ext cx="360" cy="360"/>
            </p14:xfrm>
          </p:contentPart>
        </mc:Choice>
        <mc:Fallback xmlns="">
          <p:pic>
            <p:nvPicPr>
              <p:cNvPr id="10" name="Encre 9">
                <a:extLst>
                  <a:ext uri="{FF2B5EF4-FFF2-40B4-BE49-F238E27FC236}">
                    <a16:creationId xmlns:a16="http://schemas.microsoft.com/office/drawing/2014/main" id="{B42FF68C-1020-74D1-AA1E-2268C4D81650}"/>
                  </a:ext>
                </a:extLst>
              </p:cNvPr>
              <p:cNvPicPr/>
              <p:nvPr/>
            </p:nvPicPr>
            <p:blipFill>
              <a:blip r:embed="rId4"/>
              <a:stretch>
                <a:fillRect/>
              </a:stretch>
            </p:blipFill>
            <p:spPr>
              <a:xfrm>
                <a:off x="6223423" y="368665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1" name="Encre 10">
                <a:extLst>
                  <a:ext uri="{FF2B5EF4-FFF2-40B4-BE49-F238E27FC236}">
                    <a16:creationId xmlns:a16="http://schemas.microsoft.com/office/drawing/2014/main" id="{136126A4-E177-3C91-F47B-57650F2E8266}"/>
                  </a:ext>
                </a:extLst>
              </p14:cNvPr>
              <p14:cNvContentPartPr/>
              <p14:nvPr/>
            </p14:nvContentPartPr>
            <p14:xfrm>
              <a:off x="6561463" y="3764417"/>
              <a:ext cx="360" cy="360"/>
            </p14:xfrm>
          </p:contentPart>
        </mc:Choice>
        <mc:Fallback xmlns="">
          <p:pic>
            <p:nvPicPr>
              <p:cNvPr id="11" name="Encre 10">
                <a:extLst>
                  <a:ext uri="{FF2B5EF4-FFF2-40B4-BE49-F238E27FC236}">
                    <a16:creationId xmlns:a16="http://schemas.microsoft.com/office/drawing/2014/main" id="{136126A4-E177-3C91-F47B-57650F2E8266}"/>
                  </a:ext>
                </a:extLst>
              </p:cNvPr>
              <p:cNvPicPr/>
              <p:nvPr/>
            </p:nvPicPr>
            <p:blipFill>
              <a:blip r:embed="rId4"/>
              <a:stretch>
                <a:fillRect/>
              </a:stretch>
            </p:blipFill>
            <p:spPr>
              <a:xfrm>
                <a:off x="6507463" y="365641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2" name="Encre 11">
                <a:extLst>
                  <a:ext uri="{FF2B5EF4-FFF2-40B4-BE49-F238E27FC236}">
                    <a16:creationId xmlns:a16="http://schemas.microsoft.com/office/drawing/2014/main" id="{95105CD8-0EBE-6FC6-1F55-9B1A0EBA3ADB}"/>
                  </a:ext>
                </a:extLst>
              </p14:cNvPr>
              <p14:cNvContentPartPr/>
              <p14:nvPr/>
            </p14:nvContentPartPr>
            <p14:xfrm>
              <a:off x="6822463" y="3699617"/>
              <a:ext cx="360" cy="360"/>
            </p14:xfrm>
          </p:contentPart>
        </mc:Choice>
        <mc:Fallback xmlns="">
          <p:pic>
            <p:nvPicPr>
              <p:cNvPr id="12" name="Encre 11">
                <a:extLst>
                  <a:ext uri="{FF2B5EF4-FFF2-40B4-BE49-F238E27FC236}">
                    <a16:creationId xmlns:a16="http://schemas.microsoft.com/office/drawing/2014/main" id="{95105CD8-0EBE-6FC6-1F55-9B1A0EBA3ADB}"/>
                  </a:ext>
                </a:extLst>
              </p:cNvPr>
              <p:cNvPicPr/>
              <p:nvPr/>
            </p:nvPicPr>
            <p:blipFill>
              <a:blip r:embed="rId4"/>
              <a:stretch>
                <a:fillRect/>
              </a:stretch>
            </p:blipFill>
            <p:spPr>
              <a:xfrm>
                <a:off x="6768823" y="359161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3" name="Encre 12">
                <a:extLst>
                  <a:ext uri="{FF2B5EF4-FFF2-40B4-BE49-F238E27FC236}">
                    <a16:creationId xmlns:a16="http://schemas.microsoft.com/office/drawing/2014/main" id="{566CB9C6-AC14-EC20-356C-2FFF27A5420B}"/>
                  </a:ext>
                </a:extLst>
              </p14:cNvPr>
              <p14:cNvContentPartPr/>
              <p14:nvPr/>
            </p14:nvContentPartPr>
            <p14:xfrm>
              <a:off x="7114423" y="3542657"/>
              <a:ext cx="360" cy="360"/>
            </p14:xfrm>
          </p:contentPart>
        </mc:Choice>
        <mc:Fallback xmlns="">
          <p:pic>
            <p:nvPicPr>
              <p:cNvPr id="13" name="Encre 12">
                <a:extLst>
                  <a:ext uri="{FF2B5EF4-FFF2-40B4-BE49-F238E27FC236}">
                    <a16:creationId xmlns:a16="http://schemas.microsoft.com/office/drawing/2014/main" id="{566CB9C6-AC14-EC20-356C-2FFF27A5420B}"/>
                  </a:ext>
                </a:extLst>
              </p:cNvPr>
              <p:cNvPicPr/>
              <p:nvPr/>
            </p:nvPicPr>
            <p:blipFill>
              <a:blip r:embed="rId4"/>
              <a:stretch>
                <a:fillRect/>
              </a:stretch>
            </p:blipFill>
            <p:spPr>
              <a:xfrm>
                <a:off x="7060423" y="343465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4" name="Encre 13">
                <a:extLst>
                  <a:ext uri="{FF2B5EF4-FFF2-40B4-BE49-F238E27FC236}">
                    <a16:creationId xmlns:a16="http://schemas.microsoft.com/office/drawing/2014/main" id="{B61A58E1-2004-679C-B204-C85CF934AF20}"/>
                  </a:ext>
                </a:extLst>
              </p14:cNvPr>
              <p14:cNvContentPartPr/>
              <p14:nvPr/>
            </p14:nvContentPartPr>
            <p14:xfrm>
              <a:off x="7930543" y="3368417"/>
              <a:ext cx="360" cy="360"/>
            </p14:xfrm>
          </p:contentPart>
        </mc:Choice>
        <mc:Fallback xmlns="">
          <p:pic>
            <p:nvPicPr>
              <p:cNvPr id="14" name="Encre 13">
                <a:extLst>
                  <a:ext uri="{FF2B5EF4-FFF2-40B4-BE49-F238E27FC236}">
                    <a16:creationId xmlns:a16="http://schemas.microsoft.com/office/drawing/2014/main" id="{B61A58E1-2004-679C-B204-C85CF934AF20}"/>
                  </a:ext>
                </a:extLst>
              </p:cNvPr>
              <p:cNvPicPr/>
              <p:nvPr/>
            </p:nvPicPr>
            <p:blipFill>
              <a:blip r:embed="rId4"/>
              <a:stretch>
                <a:fillRect/>
              </a:stretch>
            </p:blipFill>
            <p:spPr>
              <a:xfrm>
                <a:off x="7876543" y="326041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5" name="Encre 14">
                <a:extLst>
                  <a:ext uri="{FF2B5EF4-FFF2-40B4-BE49-F238E27FC236}">
                    <a16:creationId xmlns:a16="http://schemas.microsoft.com/office/drawing/2014/main" id="{5B11850F-0470-015F-12D8-8ABD47501F3F}"/>
                  </a:ext>
                </a:extLst>
              </p14:cNvPr>
              <p14:cNvContentPartPr/>
              <p14:nvPr/>
            </p14:nvContentPartPr>
            <p14:xfrm>
              <a:off x="8730823" y="3202817"/>
              <a:ext cx="360" cy="360"/>
            </p14:xfrm>
          </p:contentPart>
        </mc:Choice>
        <mc:Fallback xmlns="">
          <p:pic>
            <p:nvPicPr>
              <p:cNvPr id="15" name="Encre 14">
                <a:extLst>
                  <a:ext uri="{FF2B5EF4-FFF2-40B4-BE49-F238E27FC236}">
                    <a16:creationId xmlns:a16="http://schemas.microsoft.com/office/drawing/2014/main" id="{5B11850F-0470-015F-12D8-8ABD47501F3F}"/>
                  </a:ext>
                </a:extLst>
              </p:cNvPr>
              <p:cNvPicPr/>
              <p:nvPr/>
            </p:nvPicPr>
            <p:blipFill>
              <a:blip r:embed="rId4"/>
              <a:stretch>
                <a:fillRect/>
              </a:stretch>
            </p:blipFill>
            <p:spPr>
              <a:xfrm>
                <a:off x="8677183" y="3094817"/>
                <a:ext cx="108000" cy="216000"/>
              </a:xfrm>
              <a:prstGeom prst="rect">
                <a:avLst/>
              </a:prstGeom>
            </p:spPr>
          </p:pic>
        </mc:Fallback>
      </mc:AlternateContent>
      <p:sp>
        <p:nvSpPr>
          <p:cNvPr id="17" name="ZoneTexte 16">
            <a:extLst>
              <a:ext uri="{FF2B5EF4-FFF2-40B4-BE49-F238E27FC236}">
                <a16:creationId xmlns:a16="http://schemas.microsoft.com/office/drawing/2014/main" id="{32F1259E-7961-1A97-6002-38F1DFE47FA2}"/>
              </a:ext>
            </a:extLst>
          </p:cNvPr>
          <p:cNvSpPr txBox="1"/>
          <p:nvPr/>
        </p:nvSpPr>
        <p:spPr>
          <a:xfrm>
            <a:off x="5147971" y="1688982"/>
            <a:ext cx="948029" cy="276999"/>
          </a:xfrm>
          <a:prstGeom prst="rect">
            <a:avLst/>
          </a:prstGeom>
          <a:noFill/>
        </p:spPr>
        <p:txBody>
          <a:bodyPr wrap="square" rtlCol="0">
            <a:spAutoFit/>
          </a:bodyPr>
          <a:lstStyle/>
          <a:p>
            <a:r>
              <a:rPr lang="fr-FR" sz="1200" dirty="0"/>
              <a:t>En (%) </a:t>
            </a:r>
          </a:p>
        </p:txBody>
      </p:sp>
      <p:sp>
        <p:nvSpPr>
          <p:cNvPr id="18" name="ZoneTexte 17">
            <a:extLst>
              <a:ext uri="{FF2B5EF4-FFF2-40B4-BE49-F238E27FC236}">
                <a16:creationId xmlns:a16="http://schemas.microsoft.com/office/drawing/2014/main" id="{E634CCF4-C9D6-8E5A-1766-845353931900}"/>
              </a:ext>
            </a:extLst>
          </p:cNvPr>
          <p:cNvSpPr txBox="1"/>
          <p:nvPr/>
        </p:nvSpPr>
        <p:spPr>
          <a:xfrm>
            <a:off x="10034011" y="4036053"/>
            <a:ext cx="2205290" cy="461665"/>
          </a:xfrm>
          <a:prstGeom prst="rect">
            <a:avLst/>
          </a:prstGeom>
          <a:noFill/>
        </p:spPr>
        <p:txBody>
          <a:bodyPr wrap="square" rtlCol="0">
            <a:spAutoFit/>
          </a:bodyPr>
          <a:lstStyle/>
          <a:p>
            <a:r>
              <a:rPr lang="fr-FR" sz="1200" dirty="0"/>
              <a:t>Renvoi chiffré au titre d’une pièce dans le tableau</a:t>
            </a:r>
          </a:p>
        </p:txBody>
      </p:sp>
    </p:spTree>
    <p:extLst>
      <p:ext uri="{BB962C8B-B14F-4D97-AF65-F5344CB8AC3E}">
        <p14:creationId xmlns:p14="http://schemas.microsoft.com/office/powerpoint/2010/main" val="959076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9B4F0345-8FD8-52F9-86F9-169DF0FE98D6}"/>
              </a:ext>
            </a:extLst>
          </p:cNvPr>
          <p:cNvGraphicFramePr>
            <a:graphicFrameLocks noGrp="1"/>
          </p:cNvGraphicFramePr>
          <p:nvPr>
            <p:extLst>
              <p:ext uri="{D42A27DB-BD31-4B8C-83A1-F6EECF244321}">
                <p14:modId xmlns:p14="http://schemas.microsoft.com/office/powerpoint/2010/main" val="1037214104"/>
              </p:ext>
            </p:extLst>
          </p:nvPr>
        </p:nvGraphicFramePr>
        <p:xfrm>
          <a:off x="255495" y="766482"/>
          <a:ext cx="3732770" cy="5822232"/>
        </p:xfrm>
        <a:graphic>
          <a:graphicData uri="http://schemas.openxmlformats.org/drawingml/2006/table">
            <a:tbl>
              <a:tblPr firstRow="1" firstCol="1" bandRow="1">
                <a:tableStyleId>{5C22544A-7EE6-4342-B048-85BDC9FD1C3A}</a:tableStyleId>
              </a:tblPr>
              <a:tblGrid>
                <a:gridCol w="1463783">
                  <a:extLst>
                    <a:ext uri="{9D8B030D-6E8A-4147-A177-3AD203B41FA5}">
                      <a16:colId xmlns:a16="http://schemas.microsoft.com/office/drawing/2014/main" val="2875215454"/>
                    </a:ext>
                  </a:extLst>
                </a:gridCol>
                <a:gridCol w="2268987">
                  <a:extLst>
                    <a:ext uri="{9D8B030D-6E8A-4147-A177-3AD203B41FA5}">
                      <a16:colId xmlns:a16="http://schemas.microsoft.com/office/drawing/2014/main" val="426375350"/>
                    </a:ext>
                  </a:extLst>
                </a:gridCol>
              </a:tblGrid>
              <a:tr h="375383">
                <a:tc>
                  <a:txBody>
                    <a:bodyPr/>
                    <a:lstStyle/>
                    <a:p>
                      <a:r>
                        <a:rPr lang="fr-FR" sz="1600" kern="100" dirty="0">
                          <a:effectLst/>
                        </a:rPr>
                        <a:t>Titre de pièce</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Proportion des vers fragmentés</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1622545"/>
                  </a:ext>
                </a:extLst>
              </a:tr>
              <a:tr h="254026">
                <a:tc>
                  <a:txBody>
                    <a:bodyPr/>
                    <a:lstStyle/>
                    <a:p>
                      <a:r>
                        <a:rPr lang="fr-FR" sz="1600" i="1" kern="100" dirty="0">
                          <a:effectLst/>
                        </a:rPr>
                        <a:t>1. Mélite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4,28</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7149015"/>
                  </a:ext>
                </a:extLst>
              </a:tr>
              <a:tr h="254026">
                <a:tc>
                  <a:txBody>
                    <a:bodyPr/>
                    <a:lstStyle/>
                    <a:p>
                      <a:r>
                        <a:rPr lang="fr-FR" sz="1600" i="1" kern="100" dirty="0">
                          <a:solidFill>
                            <a:srgbClr val="00B050"/>
                          </a:solidFill>
                          <a:effectLst/>
                        </a:rPr>
                        <a:t>2. Clitandre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solidFill>
                            <a:srgbClr val="00B050"/>
                          </a:solidFill>
                          <a:effectLst/>
                        </a:rPr>
                        <a:t>2,27</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82963096"/>
                  </a:ext>
                </a:extLst>
              </a:tr>
              <a:tr h="254026">
                <a:tc>
                  <a:txBody>
                    <a:bodyPr/>
                    <a:lstStyle/>
                    <a:p>
                      <a:r>
                        <a:rPr lang="fr-FR" sz="1600" i="1" kern="100" dirty="0">
                          <a:effectLst/>
                        </a:rPr>
                        <a:t>3. La Veuve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3,68</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7256972"/>
                  </a:ext>
                </a:extLst>
              </a:tr>
              <a:tr h="508053">
                <a:tc>
                  <a:txBody>
                    <a:bodyPr/>
                    <a:lstStyle/>
                    <a:p>
                      <a:r>
                        <a:rPr lang="fr-FR" sz="1600" i="1" kern="100" dirty="0">
                          <a:effectLst/>
                        </a:rPr>
                        <a:t>4. La Galerie du Palais</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3,24</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75922077"/>
                  </a:ext>
                </a:extLst>
              </a:tr>
              <a:tr h="254026">
                <a:tc>
                  <a:txBody>
                    <a:bodyPr/>
                    <a:lstStyle/>
                    <a:p>
                      <a:r>
                        <a:rPr lang="fr-FR" sz="1600" i="1" kern="100" dirty="0">
                          <a:effectLst/>
                        </a:rPr>
                        <a:t>5. La Suivante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2,76</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1119137"/>
                  </a:ext>
                </a:extLst>
              </a:tr>
              <a:tr h="508053">
                <a:tc>
                  <a:txBody>
                    <a:bodyPr/>
                    <a:lstStyle/>
                    <a:p>
                      <a:r>
                        <a:rPr lang="fr-FR" sz="1600" i="1" kern="100" dirty="0">
                          <a:effectLst/>
                        </a:rPr>
                        <a:t>6. La Place royale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2,88</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48450512"/>
                  </a:ext>
                </a:extLst>
              </a:tr>
              <a:tr h="254026">
                <a:tc>
                  <a:txBody>
                    <a:bodyPr/>
                    <a:lstStyle/>
                    <a:p>
                      <a:r>
                        <a:rPr lang="fr-FR" sz="1600" i="1" kern="100" dirty="0">
                          <a:solidFill>
                            <a:srgbClr val="00B050"/>
                          </a:solidFill>
                          <a:effectLst/>
                        </a:rPr>
                        <a:t>7. Médée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solidFill>
                            <a:srgbClr val="00B050"/>
                          </a:solidFill>
                          <a:effectLst/>
                        </a:rPr>
                        <a:t>1,22</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112323"/>
                  </a:ext>
                </a:extLst>
              </a:tr>
              <a:tr h="508053">
                <a:tc>
                  <a:txBody>
                    <a:bodyPr/>
                    <a:lstStyle/>
                    <a:p>
                      <a:r>
                        <a:rPr lang="fr-FR" sz="1600" i="1" kern="100" dirty="0">
                          <a:effectLst/>
                        </a:rPr>
                        <a:t>8. L’Illusion comique</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4</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838895"/>
                  </a:ext>
                </a:extLst>
              </a:tr>
              <a:tr h="254026">
                <a:tc>
                  <a:txBody>
                    <a:bodyPr/>
                    <a:lstStyle/>
                    <a:p>
                      <a:r>
                        <a:rPr lang="fr-FR" sz="1600" i="1" kern="100" dirty="0">
                          <a:solidFill>
                            <a:srgbClr val="00B050"/>
                          </a:solidFill>
                          <a:effectLst/>
                        </a:rPr>
                        <a:t>9. Le Cid</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solidFill>
                            <a:srgbClr val="00B050"/>
                          </a:solidFill>
                          <a:effectLst/>
                        </a:rPr>
                        <a:t>2,98 </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2600429"/>
                  </a:ext>
                </a:extLst>
              </a:tr>
              <a:tr h="254026">
                <a:tc>
                  <a:txBody>
                    <a:bodyPr/>
                    <a:lstStyle/>
                    <a:p>
                      <a:r>
                        <a:rPr lang="fr-FR" sz="1600" i="1" kern="100" dirty="0">
                          <a:solidFill>
                            <a:srgbClr val="00B050"/>
                          </a:solidFill>
                          <a:effectLst/>
                        </a:rPr>
                        <a:t>10. Horace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solidFill>
                            <a:srgbClr val="00B050"/>
                          </a:solidFill>
                          <a:effectLst/>
                        </a:rPr>
                        <a:t>1,1</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7401781"/>
                  </a:ext>
                </a:extLst>
              </a:tr>
              <a:tr h="254026">
                <a:tc>
                  <a:txBody>
                    <a:bodyPr/>
                    <a:lstStyle/>
                    <a:p>
                      <a:r>
                        <a:rPr lang="fr-FR" sz="1600" i="1" kern="100" dirty="0">
                          <a:solidFill>
                            <a:srgbClr val="00B050"/>
                          </a:solidFill>
                          <a:effectLst/>
                        </a:rPr>
                        <a:t>11. Cinna</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solidFill>
                            <a:srgbClr val="00B050"/>
                          </a:solidFill>
                          <a:effectLst/>
                        </a:rPr>
                        <a:t>1,51</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1177073"/>
                  </a:ext>
                </a:extLst>
              </a:tr>
              <a:tr h="254026">
                <a:tc>
                  <a:txBody>
                    <a:bodyPr/>
                    <a:lstStyle/>
                    <a:p>
                      <a:r>
                        <a:rPr lang="fr-FR" sz="1600" i="1" kern="100" dirty="0">
                          <a:solidFill>
                            <a:srgbClr val="00B050"/>
                          </a:solidFill>
                          <a:effectLst/>
                        </a:rPr>
                        <a:t>12. Polyeucte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solidFill>
                            <a:srgbClr val="00B050"/>
                          </a:solidFill>
                          <a:effectLst/>
                        </a:rPr>
                        <a:t>3,74</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1793720"/>
                  </a:ext>
                </a:extLst>
              </a:tr>
              <a:tr h="508053">
                <a:tc>
                  <a:txBody>
                    <a:bodyPr/>
                    <a:lstStyle/>
                    <a:p>
                      <a:r>
                        <a:rPr lang="fr-FR" sz="1600" i="1" kern="100" dirty="0">
                          <a:solidFill>
                            <a:srgbClr val="00B050"/>
                          </a:solidFill>
                          <a:effectLst/>
                        </a:rPr>
                        <a:t>13. La Mort de Pompée</a:t>
                      </a:r>
                      <a:endParaRPr lang="fr-FR" sz="1600" i="1"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solidFill>
                            <a:srgbClr val="00B050"/>
                          </a:solidFill>
                          <a:effectLst/>
                        </a:rPr>
                        <a:t>0,88</a:t>
                      </a:r>
                      <a:endParaRPr lang="fr-FR" sz="1600" kern="1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0507412"/>
                  </a:ext>
                </a:extLst>
              </a:tr>
              <a:tr h="508053">
                <a:tc>
                  <a:txBody>
                    <a:bodyPr/>
                    <a:lstStyle/>
                    <a:p>
                      <a:r>
                        <a:rPr lang="fr-FR" sz="1600" i="1" kern="100" dirty="0">
                          <a:effectLst/>
                        </a:rPr>
                        <a:t>14. Le Menteur</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7,09</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57948571"/>
                  </a:ext>
                </a:extLst>
              </a:tr>
              <a:tr h="508053">
                <a:tc>
                  <a:txBody>
                    <a:bodyPr/>
                    <a:lstStyle/>
                    <a:p>
                      <a:r>
                        <a:rPr lang="fr-FR" sz="1600" i="1" kern="100" dirty="0">
                          <a:effectLst/>
                        </a:rPr>
                        <a:t>15. La Suite du Menteur</a:t>
                      </a:r>
                      <a:endParaRPr lang="fr-FR" sz="1600" i="1"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600" kern="100" dirty="0">
                          <a:effectLst/>
                        </a:rPr>
                        <a:t>7,72</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49654370"/>
                  </a:ext>
                </a:extLst>
              </a:tr>
            </a:tbl>
          </a:graphicData>
        </a:graphic>
      </p:graphicFrame>
      <p:sp>
        <p:nvSpPr>
          <p:cNvPr id="7" name="Rectangle 3">
            <a:extLst>
              <a:ext uri="{FF2B5EF4-FFF2-40B4-BE49-F238E27FC236}">
                <a16:creationId xmlns:a16="http://schemas.microsoft.com/office/drawing/2014/main" id="{134A9811-6157-96AD-E9C4-AF1B05D4A419}"/>
              </a:ext>
            </a:extLst>
          </p:cNvPr>
          <p:cNvSpPr>
            <a:spLocks noChangeArrowheads="1"/>
          </p:cNvSpPr>
          <p:nvPr/>
        </p:nvSpPr>
        <p:spPr bwMode="auto">
          <a:xfrm>
            <a:off x="3058812" y="35609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16" name="Graphique 15">
            <a:extLst>
              <a:ext uri="{FF2B5EF4-FFF2-40B4-BE49-F238E27FC236}">
                <a16:creationId xmlns:a16="http://schemas.microsoft.com/office/drawing/2014/main" id="{E3B9057C-5CF2-A810-0092-BCC44D57D3B6}"/>
              </a:ext>
            </a:extLst>
          </p:cNvPr>
          <p:cNvGraphicFramePr/>
          <p:nvPr>
            <p:extLst>
              <p:ext uri="{D42A27DB-BD31-4B8C-83A1-F6EECF244321}">
                <p14:modId xmlns:p14="http://schemas.microsoft.com/office/powerpoint/2010/main" val="4197492496"/>
              </p:ext>
            </p:extLst>
          </p:nvPr>
        </p:nvGraphicFramePr>
        <p:xfrm>
          <a:off x="5077096" y="1123406"/>
          <a:ext cx="5007429" cy="3161211"/>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p14="http://schemas.microsoft.com/office/powerpoint/2010/main">
        <mc:Choice Requires="p14">
          <p:contentPart p14:bwMode="auto" r:id="rId3">
            <p14:nvContentPartPr>
              <p14:cNvPr id="23" name="Encre 22">
                <a:extLst>
                  <a:ext uri="{FF2B5EF4-FFF2-40B4-BE49-F238E27FC236}">
                    <a16:creationId xmlns:a16="http://schemas.microsoft.com/office/drawing/2014/main" id="{2535C238-D43D-689D-EAD3-36B70C41AC5D}"/>
                  </a:ext>
                </a:extLst>
              </p14:cNvPr>
              <p14:cNvContentPartPr/>
              <p14:nvPr/>
            </p14:nvContentPartPr>
            <p14:xfrm>
              <a:off x="5931103" y="3380657"/>
              <a:ext cx="360" cy="360"/>
            </p14:xfrm>
          </p:contentPart>
        </mc:Choice>
        <mc:Fallback xmlns="">
          <p:pic>
            <p:nvPicPr>
              <p:cNvPr id="23" name="Encre 22">
                <a:extLst>
                  <a:ext uri="{FF2B5EF4-FFF2-40B4-BE49-F238E27FC236}">
                    <a16:creationId xmlns:a16="http://schemas.microsoft.com/office/drawing/2014/main" id="{2535C238-D43D-689D-EAD3-36B70C41AC5D}"/>
                  </a:ext>
                </a:extLst>
              </p:cNvPr>
              <p:cNvPicPr/>
              <p:nvPr/>
            </p:nvPicPr>
            <p:blipFill>
              <a:blip r:embed="rId4"/>
              <a:stretch>
                <a:fillRect/>
              </a:stretch>
            </p:blipFill>
            <p:spPr>
              <a:xfrm>
                <a:off x="5877103" y="327265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4" name="Encre 23">
                <a:extLst>
                  <a:ext uri="{FF2B5EF4-FFF2-40B4-BE49-F238E27FC236}">
                    <a16:creationId xmlns:a16="http://schemas.microsoft.com/office/drawing/2014/main" id="{49E3C897-F471-8CEF-AC1B-5B6FD5DEC94D}"/>
                  </a:ext>
                </a:extLst>
              </p14:cNvPr>
              <p14:cNvContentPartPr/>
              <p14:nvPr/>
            </p14:nvContentPartPr>
            <p14:xfrm>
              <a:off x="7448503" y="3672257"/>
              <a:ext cx="360" cy="360"/>
            </p14:xfrm>
          </p:contentPart>
        </mc:Choice>
        <mc:Fallback xmlns="">
          <p:pic>
            <p:nvPicPr>
              <p:cNvPr id="24" name="Encre 23">
                <a:extLst>
                  <a:ext uri="{FF2B5EF4-FFF2-40B4-BE49-F238E27FC236}">
                    <a16:creationId xmlns:a16="http://schemas.microsoft.com/office/drawing/2014/main" id="{49E3C897-F471-8CEF-AC1B-5B6FD5DEC94D}"/>
                  </a:ext>
                </a:extLst>
              </p:cNvPr>
              <p:cNvPicPr/>
              <p:nvPr/>
            </p:nvPicPr>
            <p:blipFill>
              <a:blip r:embed="rId4"/>
              <a:stretch>
                <a:fillRect/>
              </a:stretch>
            </p:blipFill>
            <p:spPr>
              <a:xfrm>
                <a:off x="7394503" y="356425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5" name="Encre 24">
                <a:extLst>
                  <a:ext uri="{FF2B5EF4-FFF2-40B4-BE49-F238E27FC236}">
                    <a16:creationId xmlns:a16="http://schemas.microsoft.com/office/drawing/2014/main" id="{5786FBEB-D773-146C-945D-498265FD6A1C}"/>
                  </a:ext>
                </a:extLst>
              </p14:cNvPr>
              <p14:cNvContentPartPr/>
              <p14:nvPr/>
            </p14:nvContentPartPr>
            <p14:xfrm>
              <a:off x="8079223" y="3209297"/>
              <a:ext cx="360" cy="360"/>
            </p14:xfrm>
          </p:contentPart>
        </mc:Choice>
        <mc:Fallback xmlns="">
          <p:pic>
            <p:nvPicPr>
              <p:cNvPr id="25" name="Encre 24">
                <a:extLst>
                  <a:ext uri="{FF2B5EF4-FFF2-40B4-BE49-F238E27FC236}">
                    <a16:creationId xmlns:a16="http://schemas.microsoft.com/office/drawing/2014/main" id="{5786FBEB-D773-146C-945D-498265FD6A1C}"/>
                  </a:ext>
                </a:extLst>
              </p:cNvPr>
              <p:cNvPicPr/>
              <p:nvPr/>
            </p:nvPicPr>
            <p:blipFill>
              <a:blip r:embed="rId4"/>
              <a:stretch>
                <a:fillRect/>
              </a:stretch>
            </p:blipFill>
            <p:spPr>
              <a:xfrm>
                <a:off x="8025223" y="310129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26" name="Encre 25">
                <a:extLst>
                  <a:ext uri="{FF2B5EF4-FFF2-40B4-BE49-F238E27FC236}">
                    <a16:creationId xmlns:a16="http://schemas.microsoft.com/office/drawing/2014/main" id="{A8A46E72-E15C-856C-5A32-D640C2D2FE00}"/>
                  </a:ext>
                </a:extLst>
              </p14:cNvPr>
              <p14:cNvContentPartPr/>
              <p14:nvPr/>
            </p14:nvContentPartPr>
            <p14:xfrm>
              <a:off x="8353183" y="3692417"/>
              <a:ext cx="360" cy="360"/>
            </p14:xfrm>
          </p:contentPart>
        </mc:Choice>
        <mc:Fallback xmlns="">
          <p:pic>
            <p:nvPicPr>
              <p:cNvPr id="26" name="Encre 25">
                <a:extLst>
                  <a:ext uri="{FF2B5EF4-FFF2-40B4-BE49-F238E27FC236}">
                    <a16:creationId xmlns:a16="http://schemas.microsoft.com/office/drawing/2014/main" id="{A8A46E72-E15C-856C-5A32-D640C2D2FE00}"/>
                  </a:ext>
                </a:extLst>
              </p:cNvPr>
              <p:cNvPicPr/>
              <p:nvPr/>
            </p:nvPicPr>
            <p:blipFill>
              <a:blip r:embed="rId4"/>
              <a:stretch>
                <a:fillRect/>
              </a:stretch>
            </p:blipFill>
            <p:spPr>
              <a:xfrm>
                <a:off x="8299183" y="358441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7" name="Encre 26">
                <a:extLst>
                  <a:ext uri="{FF2B5EF4-FFF2-40B4-BE49-F238E27FC236}">
                    <a16:creationId xmlns:a16="http://schemas.microsoft.com/office/drawing/2014/main" id="{DBB34A8A-ED0B-0DD0-83F4-0D82C11CAACE}"/>
                  </a:ext>
                </a:extLst>
              </p14:cNvPr>
              <p14:cNvContentPartPr/>
              <p14:nvPr/>
            </p14:nvContentPartPr>
            <p14:xfrm>
              <a:off x="8667103" y="3600257"/>
              <a:ext cx="360" cy="360"/>
            </p14:xfrm>
          </p:contentPart>
        </mc:Choice>
        <mc:Fallback xmlns="">
          <p:pic>
            <p:nvPicPr>
              <p:cNvPr id="27" name="Encre 26">
                <a:extLst>
                  <a:ext uri="{FF2B5EF4-FFF2-40B4-BE49-F238E27FC236}">
                    <a16:creationId xmlns:a16="http://schemas.microsoft.com/office/drawing/2014/main" id="{DBB34A8A-ED0B-0DD0-83F4-0D82C11CAACE}"/>
                  </a:ext>
                </a:extLst>
              </p:cNvPr>
              <p:cNvPicPr/>
              <p:nvPr/>
            </p:nvPicPr>
            <p:blipFill>
              <a:blip r:embed="rId4"/>
              <a:stretch>
                <a:fillRect/>
              </a:stretch>
            </p:blipFill>
            <p:spPr>
              <a:xfrm>
                <a:off x="8613103" y="349225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28" name="Encre 27">
                <a:extLst>
                  <a:ext uri="{FF2B5EF4-FFF2-40B4-BE49-F238E27FC236}">
                    <a16:creationId xmlns:a16="http://schemas.microsoft.com/office/drawing/2014/main" id="{69961FB2-805C-0CB0-4F6E-A850EAB5530B}"/>
                  </a:ext>
                </a:extLst>
              </p14:cNvPr>
              <p14:cNvContentPartPr/>
              <p14:nvPr/>
            </p14:nvContentPartPr>
            <p14:xfrm>
              <a:off x="8971303" y="2994377"/>
              <a:ext cx="360" cy="360"/>
            </p14:xfrm>
          </p:contentPart>
        </mc:Choice>
        <mc:Fallback xmlns="">
          <p:pic>
            <p:nvPicPr>
              <p:cNvPr id="28" name="Encre 27">
                <a:extLst>
                  <a:ext uri="{FF2B5EF4-FFF2-40B4-BE49-F238E27FC236}">
                    <a16:creationId xmlns:a16="http://schemas.microsoft.com/office/drawing/2014/main" id="{69961FB2-805C-0CB0-4F6E-A850EAB5530B}"/>
                  </a:ext>
                </a:extLst>
              </p:cNvPr>
              <p:cNvPicPr/>
              <p:nvPr/>
            </p:nvPicPr>
            <p:blipFill>
              <a:blip r:embed="rId4"/>
              <a:stretch>
                <a:fillRect/>
              </a:stretch>
            </p:blipFill>
            <p:spPr>
              <a:xfrm>
                <a:off x="8917303" y="2886377"/>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9" name="Encre 28">
                <a:extLst>
                  <a:ext uri="{FF2B5EF4-FFF2-40B4-BE49-F238E27FC236}">
                    <a16:creationId xmlns:a16="http://schemas.microsoft.com/office/drawing/2014/main" id="{9783D7CA-F6B5-9371-51DC-CAF90A627A52}"/>
                  </a:ext>
                </a:extLst>
              </p14:cNvPr>
              <p14:cNvContentPartPr/>
              <p14:nvPr/>
            </p14:nvContentPartPr>
            <p14:xfrm>
              <a:off x="9305743" y="3743537"/>
              <a:ext cx="360" cy="360"/>
            </p14:xfrm>
          </p:contentPart>
        </mc:Choice>
        <mc:Fallback xmlns="">
          <p:pic>
            <p:nvPicPr>
              <p:cNvPr id="29" name="Encre 28">
                <a:extLst>
                  <a:ext uri="{FF2B5EF4-FFF2-40B4-BE49-F238E27FC236}">
                    <a16:creationId xmlns:a16="http://schemas.microsoft.com/office/drawing/2014/main" id="{9783D7CA-F6B5-9371-51DC-CAF90A627A52}"/>
                  </a:ext>
                </a:extLst>
              </p:cNvPr>
              <p:cNvPicPr/>
              <p:nvPr/>
            </p:nvPicPr>
            <p:blipFill>
              <a:blip r:embed="rId4"/>
              <a:stretch>
                <a:fillRect/>
              </a:stretch>
            </p:blipFill>
            <p:spPr>
              <a:xfrm>
                <a:off x="9251743" y="3635537"/>
                <a:ext cx="108000" cy="21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1">
            <p14:nvContentPartPr>
              <p14:cNvPr id="30" name="Encre 29">
                <a:extLst>
                  <a:ext uri="{FF2B5EF4-FFF2-40B4-BE49-F238E27FC236}">
                    <a16:creationId xmlns:a16="http://schemas.microsoft.com/office/drawing/2014/main" id="{FBF11A63-20E3-A676-EEF6-E601F578EC02}"/>
                  </a:ext>
                </a:extLst>
              </p14:cNvPr>
              <p14:cNvContentPartPr/>
              <p14:nvPr/>
            </p14:nvContentPartPr>
            <p14:xfrm>
              <a:off x="2094583" y="359537"/>
              <a:ext cx="360" cy="360"/>
            </p14:xfrm>
          </p:contentPart>
        </mc:Choice>
        <mc:Fallback xmlns="">
          <p:pic>
            <p:nvPicPr>
              <p:cNvPr id="30" name="Encre 29">
                <a:extLst>
                  <a:ext uri="{FF2B5EF4-FFF2-40B4-BE49-F238E27FC236}">
                    <a16:creationId xmlns:a16="http://schemas.microsoft.com/office/drawing/2014/main" id="{FBF11A63-20E3-A676-EEF6-E601F578EC02}"/>
                  </a:ext>
                </a:extLst>
              </p:cNvPr>
              <p:cNvPicPr/>
              <p:nvPr/>
            </p:nvPicPr>
            <p:blipFill>
              <a:blip r:embed="rId12"/>
              <a:stretch>
                <a:fillRect/>
              </a:stretch>
            </p:blipFill>
            <p:spPr>
              <a:xfrm>
                <a:off x="2076583" y="251537"/>
                <a:ext cx="36000" cy="216000"/>
              </a:xfrm>
              <a:prstGeom prst="rect">
                <a:avLst/>
              </a:prstGeom>
            </p:spPr>
          </p:pic>
        </mc:Fallback>
      </mc:AlternateContent>
      <p:sp>
        <p:nvSpPr>
          <p:cNvPr id="38" name="ZoneTexte 37">
            <a:extLst>
              <a:ext uri="{FF2B5EF4-FFF2-40B4-BE49-F238E27FC236}">
                <a16:creationId xmlns:a16="http://schemas.microsoft.com/office/drawing/2014/main" id="{51996192-8725-A807-8B0F-69FCDCE1C7E7}"/>
              </a:ext>
            </a:extLst>
          </p:cNvPr>
          <p:cNvSpPr txBox="1"/>
          <p:nvPr/>
        </p:nvSpPr>
        <p:spPr>
          <a:xfrm>
            <a:off x="10232442" y="3828211"/>
            <a:ext cx="1470850" cy="646331"/>
          </a:xfrm>
          <a:prstGeom prst="rect">
            <a:avLst/>
          </a:prstGeom>
          <a:noFill/>
        </p:spPr>
        <p:txBody>
          <a:bodyPr wrap="square" rtlCol="0">
            <a:spAutoFit/>
          </a:bodyPr>
          <a:lstStyle/>
          <a:p>
            <a:r>
              <a:rPr lang="fr-FR" sz="1200" dirty="0"/>
              <a:t>Renvoi chiffré à un titre de pièce du tableau</a:t>
            </a:r>
          </a:p>
        </p:txBody>
      </p:sp>
      <p:sp>
        <p:nvSpPr>
          <p:cNvPr id="3" name="ZoneTexte 2">
            <a:extLst>
              <a:ext uri="{FF2B5EF4-FFF2-40B4-BE49-F238E27FC236}">
                <a16:creationId xmlns:a16="http://schemas.microsoft.com/office/drawing/2014/main" id="{99684301-C00D-6C5C-695C-DC331C98F59A}"/>
              </a:ext>
            </a:extLst>
          </p:cNvPr>
          <p:cNvSpPr txBox="1"/>
          <p:nvPr/>
        </p:nvSpPr>
        <p:spPr>
          <a:xfrm>
            <a:off x="4610822" y="1177080"/>
            <a:ext cx="535724" cy="307777"/>
          </a:xfrm>
          <a:prstGeom prst="rect">
            <a:avLst/>
          </a:prstGeom>
          <a:noFill/>
        </p:spPr>
        <p:txBody>
          <a:bodyPr wrap="none" rtlCol="0">
            <a:spAutoFit/>
          </a:bodyPr>
          <a:lstStyle/>
          <a:p>
            <a:r>
              <a:rPr lang="fr-FR" sz="1400" dirty="0"/>
              <a:t>En %</a:t>
            </a:r>
          </a:p>
        </p:txBody>
      </p:sp>
    </p:spTree>
    <p:extLst>
      <p:ext uri="{BB962C8B-B14F-4D97-AF65-F5344CB8AC3E}">
        <p14:creationId xmlns:p14="http://schemas.microsoft.com/office/powerpoint/2010/main" val="108844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0074E0B-588F-300E-8BCF-A99DC8BE16EA}"/>
              </a:ext>
            </a:extLst>
          </p:cNvPr>
          <p:cNvSpPr txBox="1"/>
          <p:nvPr/>
        </p:nvSpPr>
        <p:spPr>
          <a:xfrm>
            <a:off x="542942" y="715846"/>
            <a:ext cx="7768545" cy="461665"/>
          </a:xfrm>
          <a:prstGeom prst="rect">
            <a:avLst/>
          </a:prstGeom>
          <a:noFill/>
        </p:spPr>
        <p:txBody>
          <a:bodyPr wrap="square" rtlCol="0">
            <a:spAutoFit/>
          </a:bodyPr>
          <a:lstStyle/>
          <a:p>
            <a:r>
              <a:rPr lang="fr-FR" sz="2400" dirty="0"/>
              <a:t>SONDAGE N°2 : les vers fragmentés d’une scène à l’autre</a:t>
            </a:r>
          </a:p>
        </p:txBody>
      </p:sp>
      <p:sp>
        <p:nvSpPr>
          <p:cNvPr id="21" name="ZoneTexte 20">
            <a:extLst>
              <a:ext uri="{FF2B5EF4-FFF2-40B4-BE49-F238E27FC236}">
                <a16:creationId xmlns:a16="http://schemas.microsoft.com/office/drawing/2014/main" id="{8C80E9F1-966C-4E38-8685-C6870E5C545E}"/>
              </a:ext>
            </a:extLst>
          </p:cNvPr>
          <p:cNvSpPr txBox="1"/>
          <p:nvPr/>
        </p:nvSpPr>
        <p:spPr>
          <a:xfrm>
            <a:off x="542941" y="1701149"/>
            <a:ext cx="6194743" cy="923330"/>
          </a:xfrm>
          <a:prstGeom prst="rect">
            <a:avLst/>
          </a:prstGeom>
          <a:noFill/>
        </p:spPr>
        <p:txBody>
          <a:bodyPr wrap="square" rtlCol="0">
            <a:spAutoFit/>
          </a:bodyPr>
          <a:lstStyle/>
          <a:p>
            <a:r>
              <a:rPr lang="fr-FR" i="1" kern="100" dirty="0">
                <a:effectLst/>
                <a:latin typeface="Times New Roman" panose="02020603050405020304" pitchFamily="18" charset="0"/>
                <a:ea typeface="Calibri" panose="020F0502020204030204" pitchFamily="34" charset="0"/>
                <a:cs typeface="Times New Roman" panose="02020603050405020304" pitchFamily="18" charset="0"/>
              </a:rPr>
              <a:t>La Place royale</a:t>
            </a:r>
            <a:r>
              <a:rPr lang="fr-FR" kern="100" dirty="0">
                <a:effectLst/>
                <a:latin typeface="Times New Roman" panose="02020603050405020304" pitchFamily="18" charset="0"/>
                <a:ea typeface="Calibri" panose="020F0502020204030204" pitchFamily="34" charset="0"/>
                <a:cs typeface="Times New Roman" panose="02020603050405020304" pitchFamily="18" charset="0"/>
              </a:rPr>
              <a:t> : 13/35 scènes sans vers fragmenté : 37% </a:t>
            </a:r>
          </a:p>
          <a:p>
            <a:r>
              <a:rPr lang="fr-FR" i="1" kern="100" dirty="0">
                <a:effectLst/>
                <a:latin typeface="Times New Roman" panose="02020603050405020304" pitchFamily="18" charset="0"/>
                <a:ea typeface="Calibri" panose="020F0502020204030204" pitchFamily="34" charset="0"/>
                <a:cs typeface="Times New Roman" panose="02020603050405020304" pitchFamily="18" charset="0"/>
              </a:rPr>
              <a:t>Le Menteur</a:t>
            </a:r>
            <a:r>
              <a:rPr lang="fr-FR" kern="100" dirty="0">
                <a:effectLst/>
                <a:latin typeface="Times New Roman" panose="02020603050405020304" pitchFamily="18" charset="0"/>
                <a:ea typeface="Calibri" panose="020F0502020204030204" pitchFamily="34" charset="0"/>
                <a:cs typeface="Times New Roman" panose="02020603050405020304" pitchFamily="18" charset="0"/>
              </a:rPr>
              <a:t> : 7/36 scènes sans vers fragmenté : 19,4 %</a:t>
            </a:r>
          </a:p>
          <a:p>
            <a:r>
              <a:rPr lang="fr-FR" i="1" kern="100" dirty="0">
                <a:effectLst/>
                <a:latin typeface="Times New Roman" panose="02020603050405020304" pitchFamily="18" charset="0"/>
                <a:ea typeface="Calibri" panose="020F0502020204030204" pitchFamily="34" charset="0"/>
                <a:cs typeface="Times New Roman" panose="02020603050405020304" pitchFamily="18" charset="0"/>
              </a:rPr>
              <a:t>La Suite du Menteur</a:t>
            </a:r>
            <a:r>
              <a:rPr lang="fr-FR" kern="100" dirty="0">
                <a:effectLst/>
                <a:latin typeface="Times New Roman" panose="02020603050405020304" pitchFamily="18" charset="0"/>
                <a:ea typeface="Calibri" panose="020F0502020204030204" pitchFamily="34" charset="0"/>
                <a:cs typeface="Times New Roman" panose="02020603050405020304" pitchFamily="18" charset="0"/>
              </a:rPr>
              <a:t> : 3/31 scènes sans vers fragmenté : 9,6 %</a:t>
            </a:r>
            <a:endParaRPr lang="fr-FR" dirty="0">
              <a:latin typeface="Times New Roman" panose="02020603050405020304" pitchFamily="18" charset="0"/>
              <a:cs typeface="Times New Roman" panose="02020603050405020304" pitchFamily="18" charset="0"/>
            </a:endParaRPr>
          </a:p>
        </p:txBody>
      </p:sp>
      <p:sp>
        <p:nvSpPr>
          <p:cNvPr id="22" name="ZoneTexte 21">
            <a:extLst>
              <a:ext uri="{FF2B5EF4-FFF2-40B4-BE49-F238E27FC236}">
                <a16:creationId xmlns:a16="http://schemas.microsoft.com/office/drawing/2014/main" id="{A2835DF0-5DDA-EFEF-698F-3649489D518D}"/>
              </a:ext>
            </a:extLst>
          </p:cNvPr>
          <p:cNvSpPr txBox="1"/>
          <p:nvPr/>
        </p:nvSpPr>
        <p:spPr>
          <a:xfrm>
            <a:off x="509916" y="3055782"/>
            <a:ext cx="8130559" cy="646331"/>
          </a:xfrm>
          <a:prstGeom prst="rect">
            <a:avLst/>
          </a:prstGeom>
          <a:noFill/>
        </p:spPr>
        <p:txBody>
          <a:bodyPr wrap="none" rtlCol="0">
            <a:spAutoFit/>
          </a:bodyPr>
          <a:lstStyle/>
          <a:p>
            <a:r>
              <a:rPr lang="fr-FR" sz="1800" dirty="0" err="1">
                <a:effectLst/>
                <a:latin typeface="Times New Roman" panose="02020603050405020304" pitchFamily="18" charset="0"/>
                <a:ea typeface="Calibri" panose="020F0502020204030204" pitchFamily="34" charset="0"/>
              </a:rPr>
              <a:t>Cliton</a:t>
            </a:r>
            <a:r>
              <a:rPr lang="fr-FR" sz="1800" dirty="0">
                <a:effectLst/>
                <a:latin typeface="Times New Roman" panose="02020603050405020304" pitchFamily="18" charset="0"/>
                <a:ea typeface="Calibri" panose="020F0502020204030204" pitchFamily="34" charset="0"/>
              </a:rPr>
              <a:t> - Ah ! Monsieur c’est donc vous ?</a:t>
            </a:r>
          </a:p>
          <a:p>
            <a:r>
              <a:rPr lang="fr-FR" sz="1800" dirty="0">
                <a:effectLst/>
                <a:latin typeface="Times New Roman" panose="02020603050405020304" pitchFamily="18" charset="0"/>
                <a:ea typeface="Calibri" panose="020F0502020204030204" pitchFamily="34" charset="0"/>
              </a:rPr>
              <a:t>Dorante - 			</a:t>
            </a:r>
            <a:r>
              <a:rPr lang="fr-FR" sz="1800" dirty="0" err="1">
                <a:effectLst/>
                <a:latin typeface="Times New Roman" panose="02020603050405020304" pitchFamily="18" charset="0"/>
                <a:ea typeface="Calibri" panose="020F0502020204030204" pitchFamily="34" charset="0"/>
              </a:rPr>
              <a:t>Cliton</a:t>
            </a:r>
            <a:r>
              <a:rPr lang="fr-FR" sz="1800" dirty="0">
                <a:effectLst/>
                <a:latin typeface="Times New Roman" panose="02020603050405020304" pitchFamily="18" charset="0"/>
                <a:ea typeface="Calibri" panose="020F0502020204030204" pitchFamily="34" charset="0"/>
              </a:rPr>
              <a:t>, je te </a:t>
            </a:r>
            <a:r>
              <a:rPr lang="fr-FR" sz="1800" dirty="0" err="1">
                <a:effectLst/>
                <a:latin typeface="Times New Roman" panose="02020603050405020304" pitchFamily="18" charset="0"/>
                <a:ea typeface="Calibri" panose="020F0502020204030204" pitchFamily="34" charset="0"/>
              </a:rPr>
              <a:t>revoi</a:t>
            </a:r>
            <a:r>
              <a:rPr lang="fr-FR" sz="1800" dirty="0">
                <a:effectLst/>
                <a:latin typeface="Times New Roman" panose="02020603050405020304" pitchFamily="18" charset="0"/>
                <a:ea typeface="Calibri" panose="020F0502020204030204" pitchFamily="34" charset="0"/>
              </a:rPr>
              <a:t>  (</a:t>
            </a:r>
            <a:r>
              <a:rPr lang="fr-FR" sz="1800" i="1" dirty="0">
                <a:effectLst/>
                <a:latin typeface="Times New Roman" panose="02020603050405020304" pitchFamily="18" charset="0"/>
                <a:ea typeface="Calibri" panose="020F0502020204030204" pitchFamily="34" charset="0"/>
              </a:rPr>
              <a:t>La Suite du Menteur</a:t>
            </a:r>
            <a:r>
              <a:rPr lang="fr-FR" sz="1800" dirty="0">
                <a:effectLst/>
                <a:latin typeface="Times New Roman" panose="02020603050405020304" pitchFamily="18" charset="0"/>
                <a:ea typeface="Calibri" panose="020F0502020204030204" pitchFamily="34" charset="0"/>
              </a:rPr>
              <a:t>, v. 1)</a:t>
            </a:r>
            <a:endParaRPr lang="fr-FR" dirty="0"/>
          </a:p>
        </p:txBody>
      </p:sp>
    </p:spTree>
    <p:extLst>
      <p:ext uri="{BB962C8B-B14F-4D97-AF65-F5344CB8AC3E}">
        <p14:creationId xmlns:p14="http://schemas.microsoft.com/office/powerpoint/2010/main" val="105613248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9058</TotalTime>
  <Words>3245</Words>
  <Application>Microsoft Macintosh PowerPoint</Application>
  <PresentationFormat>Grand écran</PresentationFormat>
  <Paragraphs>501</Paragraphs>
  <Slides>25</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25</vt:i4>
      </vt:variant>
    </vt:vector>
  </HeadingPairs>
  <TitlesOfParts>
    <vt:vector size="30" baseType="lpstr">
      <vt:lpstr>Arial</vt:lpstr>
      <vt:lpstr>Calibri</vt:lpstr>
      <vt:lpstr>Calibri Light</vt:lpstr>
      <vt:lpstr>Times New Roman</vt:lpstr>
      <vt:lpstr>Thème Office</vt:lpstr>
      <vt:lpstr>Les antilabès,     leur évolution et leur interprétation,       de La Place Royale à La Suite du Menteur</vt:lpstr>
      <vt:lpstr>Présentation PowerPoint</vt:lpstr>
      <vt:lpstr>Présentation PowerPoint</vt:lpstr>
      <vt:lpstr>Présentation PowerPoint</vt:lpstr>
      <vt:lpstr>Préambule - Les vers fragmentés chez Corneille, de Mélite (1629) à La Suite du Menteur (1643-1644)</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Microsoft Office User</cp:lastModifiedBy>
  <cp:revision>17</cp:revision>
  <dcterms:created xsi:type="dcterms:W3CDTF">2024-11-27T09:21:14Z</dcterms:created>
  <dcterms:modified xsi:type="dcterms:W3CDTF">2025-01-06T08:17:26Z</dcterms:modified>
</cp:coreProperties>
</file>